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omments/comment2.xml" ContentType="application/vnd.openxmlformats-officedocument.presentationml.comment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99" r:id="rId4"/>
    <p:sldMasterId id="2147483721" r:id="rId5"/>
  </p:sldMasterIdLst>
  <p:notesMasterIdLst>
    <p:notesMasterId r:id="rId29"/>
  </p:notesMasterIdLst>
  <p:handoutMasterIdLst>
    <p:handoutMasterId r:id="rId30"/>
  </p:handoutMasterIdLst>
  <p:sldIdLst>
    <p:sldId id="2098" r:id="rId6"/>
    <p:sldId id="271" r:id="rId7"/>
    <p:sldId id="2102" r:id="rId8"/>
    <p:sldId id="292" r:id="rId9"/>
    <p:sldId id="274" r:id="rId10"/>
    <p:sldId id="275" r:id="rId11"/>
    <p:sldId id="276" r:id="rId12"/>
    <p:sldId id="278" r:id="rId13"/>
    <p:sldId id="277" r:id="rId14"/>
    <p:sldId id="279" r:id="rId15"/>
    <p:sldId id="285" r:id="rId16"/>
    <p:sldId id="293" r:id="rId17"/>
    <p:sldId id="2103" r:id="rId18"/>
    <p:sldId id="2110" r:id="rId19"/>
    <p:sldId id="2107" r:id="rId20"/>
    <p:sldId id="2104" r:id="rId21"/>
    <p:sldId id="2106" r:id="rId22"/>
    <p:sldId id="2108" r:id="rId23"/>
    <p:sldId id="2109" r:id="rId24"/>
    <p:sldId id="2105" r:id="rId25"/>
    <p:sldId id="2101" r:id="rId26"/>
    <p:sldId id="327" r:id="rId27"/>
    <p:sldId id="270" r:id="rId28"/>
  </p:sldIdLst>
  <p:sldSz cx="12192000" cy="6858000"/>
  <p:notesSz cx="7010400" cy="9296400"/>
  <p:defaultTextStyle>
    <a:defPPr>
      <a:defRPr lang="en-US"/>
    </a:defPPr>
    <a:lvl1pPr algn="ctr" rtl="0" eaLnBrk="0" fontAlgn="base" hangingPunct="0">
      <a:spcBef>
        <a:spcPct val="50000"/>
      </a:spcBef>
      <a:spcAft>
        <a:spcPct val="0"/>
      </a:spcAft>
      <a:defRPr sz="1600" kern="1200">
        <a:solidFill>
          <a:srgbClr val="000000"/>
        </a:solidFill>
        <a:latin typeface="Arial" charset="0"/>
        <a:ea typeface="+mn-ea"/>
        <a:cs typeface="+mn-cs"/>
      </a:defRPr>
    </a:lvl1pPr>
    <a:lvl2pPr marL="457200" algn="ctr" rtl="0" eaLnBrk="0" fontAlgn="base" hangingPunct="0">
      <a:spcBef>
        <a:spcPct val="50000"/>
      </a:spcBef>
      <a:spcAft>
        <a:spcPct val="0"/>
      </a:spcAft>
      <a:defRPr sz="1600" kern="1200">
        <a:solidFill>
          <a:srgbClr val="000000"/>
        </a:solidFill>
        <a:latin typeface="Arial" charset="0"/>
        <a:ea typeface="+mn-ea"/>
        <a:cs typeface="+mn-cs"/>
      </a:defRPr>
    </a:lvl2pPr>
    <a:lvl3pPr marL="914400" algn="ctr" rtl="0" eaLnBrk="0" fontAlgn="base" hangingPunct="0">
      <a:spcBef>
        <a:spcPct val="50000"/>
      </a:spcBef>
      <a:spcAft>
        <a:spcPct val="0"/>
      </a:spcAft>
      <a:defRPr sz="1600" kern="1200">
        <a:solidFill>
          <a:srgbClr val="000000"/>
        </a:solidFill>
        <a:latin typeface="Arial" charset="0"/>
        <a:ea typeface="+mn-ea"/>
        <a:cs typeface="+mn-cs"/>
      </a:defRPr>
    </a:lvl3pPr>
    <a:lvl4pPr marL="1371600" algn="ctr" rtl="0" eaLnBrk="0" fontAlgn="base" hangingPunct="0">
      <a:spcBef>
        <a:spcPct val="50000"/>
      </a:spcBef>
      <a:spcAft>
        <a:spcPct val="0"/>
      </a:spcAft>
      <a:defRPr sz="1600" kern="1200">
        <a:solidFill>
          <a:srgbClr val="000000"/>
        </a:solidFill>
        <a:latin typeface="Arial" charset="0"/>
        <a:ea typeface="+mn-ea"/>
        <a:cs typeface="+mn-cs"/>
      </a:defRPr>
    </a:lvl4pPr>
    <a:lvl5pPr marL="1828800" algn="ctr" rtl="0" eaLnBrk="0" fontAlgn="base" hangingPunct="0">
      <a:spcBef>
        <a:spcPct val="50000"/>
      </a:spcBef>
      <a:spcAft>
        <a:spcPct val="0"/>
      </a:spcAft>
      <a:defRPr sz="1600" kern="1200">
        <a:solidFill>
          <a:srgbClr val="000000"/>
        </a:solidFill>
        <a:latin typeface="Arial" charset="0"/>
        <a:ea typeface="+mn-ea"/>
        <a:cs typeface="+mn-cs"/>
      </a:defRPr>
    </a:lvl5pPr>
    <a:lvl6pPr marL="2286000" algn="l" defTabSz="914400" rtl="0" eaLnBrk="1" latinLnBrk="0" hangingPunct="1">
      <a:defRPr sz="1600" kern="1200">
        <a:solidFill>
          <a:srgbClr val="000000"/>
        </a:solidFill>
        <a:latin typeface="Arial" charset="0"/>
        <a:ea typeface="+mn-ea"/>
        <a:cs typeface="+mn-cs"/>
      </a:defRPr>
    </a:lvl6pPr>
    <a:lvl7pPr marL="2743200" algn="l" defTabSz="914400" rtl="0" eaLnBrk="1" latinLnBrk="0" hangingPunct="1">
      <a:defRPr sz="1600" kern="1200">
        <a:solidFill>
          <a:srgbClr val="000000"/>
        </a:solidFill>
        <a:latin typeface="Arial" charset="0"/>
        <a:ea typeface="+mn-ea"/>
        <a:cs typeface="+mn-cs"/>
      </a:defRPr>
    </a:lvl7pPr>
    <a:lvl8pPr marL="3200400" algn="l" defTabSz="914400" rtl="0" eaLnBrk="1" latinLnBrk="0" hangingPunct="1">
      <a:defRPr sz="1600" kern="1200">
        <a:solidFill>
          <a:srgbClr val="000000"/>
        </a:solidFill>
        <a:latin typeface="Arial" charset="0"/>
        <a:ea typeface="+mn-ea"/>
        <a:cs typeface="+mn-cs"/>
      </a:defRPr>
    </a:lvl8pPr>
    <a:lvl9pPr marL="3657600" algn="l" defTabSz="914400" rtl="0" eaLnBrk="1" latinLnBrk="0" hangingPunct="1">
      <a:defRPr sz="1600" kern="1200">
        <a:solidFill>
          <a:srgbClr val="000000"/>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vers, Christine" initials="RC" lastIdx="10" clrIdx="0">
    <p:extLst>
      <p:ext uri="{19B8F6BF-5375-455C-9EA6-DF929625EA0E}">
        <p15:presenceInfo xmlns:p15="http://schemas.microsoft.com/office/powerpoint/2012/main" userId="S::crivers@epri.com::80e8de17-408a-4ed1-a111-481bf9cfdfaf" providerId="AD"/>
      </p:ext>
    </p:extLst>
  </p:cmAuthor>
  <p:cmAuthor id="2" name="Crowley, Laura" initials="CL" lastIdx="2" clrIdx="1">
    <p:extLst>
      <p:ext uri="{19B8F6BF-5375-455C-9EA6-DF929625EA0E}">
        <p15:presenceInfo xmlns:p15="http://schemas.microsoft.com/office/powerpoint/2012/main" userId="S::LCrowley@epri.com::987cd581-8f07-4105-ba64-57eb2ac812a1"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62626"/>
    <a:srgbClr val="003399"/>
    <a:srgbClr val="33CCCC"/>
    <a:srgbClr val="9293C7"/>
    <a:srgbClr val="E5E5E5"/>
    <a:srgbClr val="C9F1FF"/>
    <a:srgbClr val="003296"/>
    <a:srgbClr val="0B9E9A"/>
    <a:srgbClr val="2395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6" autoAdjust="0"/>
    <p:restoredTop sz="68525" autoAdjust="0"/>
  </p:normalViewPr>
  <p:slideViewPr>
    <p:cSldViewPr snapToGrid="0">
      <p:cViewPr varScale="1">
        <p:scale>
          <a:sx n="75" d="100"/>
          <a:sy n="75" d="100"/>
        </p:scale>
        <p:origin x="1950" y="36"/>
      </p:cViewPr>
      <p:guideLst/>
    </p:cSldViewPr>
  </p:slideViewPr>
  <p:notesTextViewPr>
    <p:cViewPr>
      <p:scale>
        <a:sx n="1" d="1"/>
        <a:sy n="1" d="1"/>
      </p:scale>
      <p:origin x="0" y="0"/>
    </p:cViewPr>
  </p:notesTextViewPr>
  <p:sorterViewPr>
    <p:cViewPr>
      <p:scale>
        <a:sx n="140" d="100"/>
        <a:sy n="140" d="100"/>
      </p:scale>
      <p:origin x="0" y="0"/>
    </p:cViewPr>
  </p:sorterViewPr>
  <p:notesViewPr>
    <p:cSldViewPr snapToGrid="0">
      <p:cViewPr varScale="1">
        <p:scale>
          <a:sx n="117" d="100"/>
          <a:sy n="117" d="100"/>
        </p:scale>
        <p:origin x="385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theme" Target="theme/theme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2" dt="2022-04-20T15:10:06.876" idx="1">
    <p:pos x="2817" y="3828"/>
    <p:text>Sean will refine this</p:text>
    <p:extLst>
      <p:ext uri="{C676402C-5697-4E1C-873F-D02D1690AC5C}">
        <p15:threadingInfo xmlns:p15="http://schemas.microsoft.com/office/powerpoint/2012/main" timeZoneBias="-6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22-04-20T15:14:45.038" idx="2">
    <p:pos x="10" y="10"/>
    <p:text>Describe link to other layers and motivtion for ArchiMate</p:text>
    <p:extLst>
      <p:ext uri="{C676402C-5697-4E1C-873F-D02D1690AC5C}">
        <p15:threadingInfo xmlns:p15="http://schemas.microsoft.com/office/powerpoint/2012/main" timeZoneBias="-6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FF391D5B-F21D-4A23-BC16-77D248A42E04}" type="datetimeFigureOut">
              <a:rPr lang="en-US" smtClean="0"/>
              <a:t>4/25/2022</a:t>
            </a:fld>
            <a:endParaRPr lang="en-US" dirty="0"/>
          </a:p>
        </p:txBody>
      </p:sp>
      <p:sp>
        <p:nvSpPr>
          <p:cNvPr id="4" name="Footer Placeholder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EAA87700-C2CA-4156-B879-80D1DD799DB9}" type="slidenum">
              <a:rPr lang="en-US" smtClean="0"/>
              <a:t>‹nr.›</a:t>
            </a:fld>
            <a:endParaRPr lang="en-US" dirty="0"/>
          </a:p>
        </p:txBody>
      </p:sp>
    </p:spTree>
    <p:extLst>
      <p:ext uri="{BB962C8B-B14F-4D97-AF65-F5344CB8AC3E}">
        <p14:creationId xmlns:p14="http://schemas.microsoft.com/office/powerpoint/2010/main" val="74230962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png>
</file>

<file path=ppt/media/image16.png>
</file>

<file path=ppt/media/image17.svg>
</file>

<file path=ppt/media/image18.jpg>
</file>

<file path=ppt/media/image19.jpg>
</file>

<file path=ppt/media/image2.sv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g>
</file>

<file path=ppt/media/image32.jpg>
</file>

<file path=ppt/media/image33.jpg>
</file>

<file path=ppt/media/image34.jpg>
</file>

<file path=ppt/media/image35.jpg>
</file>

<file path=ppt/media/image36.jpg>
</file>

<file path=ppt/media/image37.png>
</file>

<file path=ppt/media/image38.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628" cy="466412"/>
          </a:xfrm>
          <a:prstGeom prst="rect">
            <a:avLst/>
          </a:prstGeom>
        </p:spPr>
        <p:txBody>
          <a:bodyPr vert="horz" lIns="91650" tIns="45825" rIns="91650" bIns="45825" rtlCol="0"/>
          <a:lstStyle>
            <a:lvl1pPr algn="l">
              <a:defRPr sz="1200"/>
            </a:lvl1pPr>
          </a:lstStyle>
          <a:p>
            <a:endParaRPr lang="en-US" dirty="0"/>
          </a:p>
        </p:txBody>
      </p:sp>
      <p:sp>
        <p:nvSpPr>
          <p:cNvPr id="3" name="Date Placeholder 2"/>
          <p:cNvSpPr>
            <a:spLocks noGrp="1"/>
          </p:cNvSpPr>
          <p:nvPr>
            <p:ph type="dt" idx="1"/>
          </p:nvPr>
        </p:nvSpPr>
        <p:spPr>
          <a:xfrm>
            <a:off x="3971183" y="0"/>
            <a:ext cx="3037628" cy="466412"/>
          </a:xfrm>
          <a:prstGeom prst="rect">
            <a:avLst/>
          </a:prstGeom>
        </p:spPr>
        <p:txBody>
          <a:bodyPr vert="horz" lIns="91650" tIns="45825" rIns="91650" bIns="45825" rtlCol="0"/>
          <a:lstStyle>
            <a:lvl1pPr algn="r">
              <a:defRPr sz="1200"/>
            </a:lvl1pPr>
          </a:lstStyle>
          <a:p>
            <a:fld id="{21D603EA-85D6-422C-AB10-17A2A7923832}" type="datetimeFigureOut">
              <a:rPr lang="en-US" smtClean="0"/>
              <a:t>4/25/2022</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1650" tIns="45825" rIns="91650" bIns="45825" rtlCol="0" anchor="ctr"/>
          <a:lstStyle/>
          <a:p>
            <a:endParaRPr lang="en-US" dirty="0"/>
          </a:p>
        </p:txBody>
      </p:sp>
      <p:sp>
        <p:nvSpPr>
          <p:cNvPr id="5" name="Notes Placeholder 4"/>
          <p:cNvSpPr>
            <a:spLocks noGrp="1"/>
          </p:cNvSpPr>
          <p:nvPr>
            <p:ph type="body" sz="quarter" idx="3"/>
          </p:nvPr>
        </p:nvSpPr>
        <p:spPr>
          <a:xfrm>
            <a:off x="701359" y="4474689"/>
            <a:ext cx="5607684" cy="3659661"/>
          </a:xfrm>
          <a:prstGeom prst="rect">
            <a:avLst/>
          </a:prstGeom>
        </p:spPr>
        <p:txBody>
          <a:bodyPr vert="horz" lIns="91650" tIns="45825" rIns="91650" bIns="4582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89"/>
            <a:ext cx="3037628" cy="466411"/>
          </a:xfrm>
          <a:prstGeom prst="rect">
            <a:avLst/>
          </a:prstGeom>
        </p:spPr>
        <p:txBody>
          <a:bodyPr vert="horz" lIns="91650" tIns="45825" rIns="91650" bIns="45825"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1183" y="8829989"/>
            <a:ext cx="3037628" cy="466411"/>
          </a:xfrm>
          <a:prstGeom prst="rect">
            <a:avLst/>
          </a:prstGeom>
        </p:spPr>
        <p:txBody>
          <a:bodyPr vert="horz" lIns="91650" tIns="45825" rIns="91650" bIns="45825" rtlCol="0" anchor="b"/>
          <a:lstStyle>
            <a:lvl1pPr algn="r">
              <a:defRPr sz="1200"/>
            </a:lvl1pPr>
          </a:lstStyle>
          <a:p>
            <a:fld id="{6DE649CB-0B81-4204-A849-0379B10D6E2B}" type="slidenum">
              <a:rPr lang="en-US" smtClean="0"/>
              <a:t>‹nr.›</a:t>
            </a:fld>
            <a:endParaRPr lang="en-US" dirty="0"/>
          </a:p>
        </p:txBody>
      </p:sp>
    </p:spTree>
    <p:extLst>
      <p:ext uri="{BB962C8B-B14F-4D97-AF65-F5344CB8AC3E}">
        <p14:creationId xmlns:p14="http://schemas.microsoft.com/office/powerpoint/2010/main" val="22005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Introduction story… the last year </a:t>
            </a:r>
          </a:p>
          <a:p>
            <a:pPr marL="171450" indent="-171450">
              <a:buFontTx/>
              <a:buChar char="-"/>
            </a:pPr>
            <a:r>
              <a:rPr lang="en-US" dirty="0">
                <a:cs typeface="Calibri"/>
              </a:rPr>
              <a:t>EPRI ref arch</a:t>
            </a:r>
          </a:p>
          <a:p>
            <a:pPr marL="171450" indent="-171450">
              <a:buFontTx/>
              <a:buChar char="-"/>
            </a:pPr>
            <a:r>
              <a:rPr lang="en-US" dirty="0">
                <a:cs typeface="Calibri"/>
              </a:rPr>
              <a:t>FAWG</a:t>
            </a:r>
          </a:p>
          <a:p>
            <a:pPr marL="171450" indent="-171450">
              <a:buFontTx/>
              <a:buChar char="-"/>
            </a:pPr>
            <a:r>
              <a:rPr lang="en-US" dirty="0">
                <a:cs typeface="Calibri"/>
              </a:rPr>
              <a:t>Paris</a:t>
            </a:r>
          </a:p>
        </p:txBody>
      </p:sp>
      <p:sp>
        <p:nvSpPr>
          <p:cNvPr id="4" name="Slide Number Placeholder 3"/>
          <p:cNvSpPr>
            <a:spLocks noGrp="1"/>
          </p:cNvSpPr>
          <p:nvPr>
            <p:ph type="sldNum" sz="quarter" idx="5"/>
          </p:nvPr>
        </p:nvSpPr>
        <p:spPr/>
        <p:txBody>
          <a:bodyPr/>
          <a:lstStyle/>
          <a:p>
            <a:fld id="{6DE649CB-0B81-4204-A849-0379B10D6E2B}" type="slidenum">
              <a:rPr lang="en-US" smtClean="0"/>
              <a:t>1</a:t>
            </a:fld>
            <a:endParaRPr lang="en-US" dirty="0"/>
          </a:p>
        </p:txBody>
      </p:sp>
    </p:spTree>
    <p:extLst>
      <p:ext uri="{BB962C8B-B14F-4D97-AF65-F5344CB8AC3E}">
        <p14:creationId xmlns:p14="http://schemas.microsoft.com/office/powerpoint/2010/main" val="3794940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sz="1200" dirty="0"/>
              <a:t>Laura</a:t>
            </a:r>
          </a:p>
          <a:p>
            <a:pPr>
              <a:defRPr/>
            </a:pPr>
            <a:endParaRPr lang="en-US" sz="1200" dirty="0"/>
          </a:p>
          <a:p>
            <a:pPr>
              <a:defRPr/>
            </a:pPr>
            <a:r>
              <a:rPr lang="en-US" sz="1200" dirty="0"/>
              <a:t>Trying to re-use definitions as much as possible.</a:t>
            </a:r>
            <a:r>
              <a:rPr lang="en-US" dirty="0"/>
              <a:t> This definition is from</a:t>
            </a:r>
            <a:r>
              <a:rPr lang="sv-SE" dirty="0"/>
              <a:t> EPRI Smart Grid repository.</a:t>
            </a:r>
            <a:r>
              <a:rPr lang="sv-SE" u="sng" dirty="0"/>
              <a:t>https://smartgrid.epri.com/UseCases/ContingencyAnalysis-Baseline.pdf </a:t>
            </a:r>
            <a:endParaRPr lang="en-US" dirty="0"/>
          </a:p>
          <a:p>
            <a:pPr>
              <a:defRPr/>
            </a:pPr>
            <a:endParaRPr lang="en-US" sz="1200"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 layman's terms, Contingency Analysis (CA) is a "what if" scenario simulator that evaluates, provides and Contingency Analysis is essentially a "preview" analysis tool. It simulates and quantifies the results of problems that could occur in the power system in the immediate future. It prioritizes the impacts on an electric power system when problems occur. A contingency is the loss or failure of a small part of the power system (e.g. a transmission line), or the loss/failure of individual equipment such as a generator or transformer.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en-US" sz="1800" dirty="0"/>
              <a:t>Contingency analysis is an application function that uses a simulated model of the power system, to:</a:t>
            </a:r>
          </a:p>
          <a:p>
            <a:pPr lvl="1"/>
            <a:r>
              <a:rPr lang="en-US" sz="1500" dirty="0"/>
              <a:t>evaluate the effects, and</a:t>
            </a:r>
          </a:p>
          <a:p>
            <a:pPr lvl="1"/>
            <a:r>
              <a:rPr lang="en-US" sz="1500" dirty="0"/>
              <a:t>calculate any overloads,</a:t>
            </a:r>
          </a:p>
          <a:p>
            <a:pPr lvl="1"/>
            <a:r>
              <a:rPr lang="en-US" sz="1500" dirty="0"/>
              <a:t>resulting from each contingency.</a:t>
            </a:r>
          </a:p>
          <a:p>
            <a:r>
              <a:rPr lang="en-US" sz="1800" dirty="0"/>
              <a:t>CA is used as a study tool for the off-line analysis of contingency events, and as an on-line tool to show operators what would be the effects of future outages. This allows operators to be better prepared to react to outages by using pre-planned recovery scenarios.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6DE649CB-0B81-4204-A849-0379B10D6E2B}" type="slidenum">
              <a:rPr lang="en-US" smtClean="0"/>
              <a:t>10</a:t>
            </a:fld>
            <a:endParaRPr lang="en-US" dirty="0"/>
          </a:p>
        </p:txBody>
      </p:sp>
    </p:spTree>
    <p:extLst>
      <p:ext uri="{BB962C8B-B14F-4D97-AF65-F5344CB8AC3E}">
        <p14:creationId xmlns:p14="http://schemas.microsoft.com/office/powerpoint/2010/main" val="19621088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lang="en-US" dirty="0"/>
              <a:t>Metamodel (Laura)</a:t>
            </a:r>
          </a:p>
          <a:p>
            <a:pPr lvl="1"/>
            <a:r>
              <a:rPr lang="en-US" dirty="0"/>
              <a:t>Generic reference architecture (Laura – short term forecasting)</a:t>
            </a:r>
          </a:p>
          <a:p>
            <a:pPr lvl="1"/>
            <a:r>
              <a:rPr lang="en-US" dirty="0"/>
              <a:t>LF Energy projects views:</a:t>
            </a:r>
          </a:p>
          <a:p>
            <a:pPr lvl="2"/>
            <a:r>
              <a:rPr lang="en-US" dirty="0" err="1"/>
              <a:t>OpenSTEF</a:t>
            </a:r>
            <a:r>
              <a:rPr lang="en-US" dirty="0"/>
              <a:t> (Jonas)</a:t>
            </a:r>
          </a:p>
          <a:p>
            <a:pPr marL="914400" marR="0" lvl="2" indent="0" algn="l" defTabSz="914400" rtl="0" eaLnBrk="1" fontAlgn="auto" latinLnBrk="0" hangingPunct="1">
              <a:lnSpc>
                <a:spcPct val="100000"/>
              </a:lnSpc>
              <a:spcBef>
                <a:spcPts val="0"/>
              </a:spcBef>
              <a:spcAft>
                <a:spcPts val="0"/>
              </a:spcAft>
              <a:buClrTx/>
              <a:buSzTx/>
              <a:buFontTx/>
              <a:buNone/>
              <a:tabLst/>
              <a:defRPr/>
            </a:pPr>
            <a:r>
              <a:rPr lang="en-US" dirty="0"/>
              <a:t>SOGNO (Jonas) </a:t>
            </a:r>
          </a:p>
          <a:p>
            <a:pPr marL="914400" marR="0" lvl="2" indent="0" algn="l" defTabSz="914400" rtl="0" eaLnBrk="1" fontAlgn="auto" latinLnBrk="0" hangingPunct="1">
              <a:lnSpc>
                <a:spcPct val="100000"/>
              </a:lnSpc>
              <a:spcBef>
                <a:spcPts val="0"/>
              </a:spcBef>
              <a:spcAft>
                <a:spcPts val="0"/>
              </a:spcAft>
              <a:buClrTx/>
              <a:buSzTx/>
              <a:buFontTx/>
              <a:buNone/>
              <a:tabLst/>
              <a:defRPr/>
            </a:pPr>
            <a:r>
              <a:rPr lang="en-US" dirty="0" err="1"/>
              <a:t>PowSyBl</a:t>
            </a:r>
            <a:r>
              <a:rPr lang="en-US" dirty="0"/>
              <a:t> (Benoit)</a:t>
            </a:r>
          </a:p>
          <a:p>
            <a:pPr lvl="1"/>
            <a:r>
              <a:rPr lang="en-US" dirty="0"/>
              <a:t>Collaborative modelling with Archi and GitHub (Benoit)</a:t>
            </a:r>
          </a:p>
        </p:txBody>
      </p:sp>
      <p:sp>
        <p:nvSpPr>
          <p:cNvPr id="4" name="Slide Number Placeholder 3"/>
          <p:cNvSpPr>
            <a:spLocks noGrp="1"/>
          </p:cNvSpPr>
          <p:nvPr>
            <p:ph type="sldNum" sz="quarter" idx="5"/>
          </p:nvPr>
        </p:nvSpPr>
        <p:spPr/>
        <p:txBody>
          <a:bodyPr/>
          <a:lstStyle/>
          <a:p>
            <a:fld id="{6DE649CB-0B81-4204-A849-0379B10D6E2B}" type="slidenum">
              <a:rPr lang="en-US" smtClean="0"/>
              <a:t>11</a:t>
            </a:fld>
            <a:endParaRPr lang="en-US" dirty="0"/>
          </a:p>
        </p:txBody>
      </p:sp>
    </p:spTree>
    <p:extLst>
      <p:ext uri="{BB962C8B-B14F-4D97-AF65-F5344CB8AC3E}">
        <p14:creationId xmlns:p14="http://schemas.microsoft.com/office/powerpoint/2010/main" val="9492869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Jonas</a:t>
            </a:r>
          </a:p>
        </p:txBody>
      </p:sp>
      <p:sp>
        <p:nvSpPr>
          <p:cNvPr id="4" name="Slide Number Placeholder 3"/>
          <p:cNvSpPr>
            <a:spLocks noGrp="1"/>
          </p:cNvSpPr>
          <p:nvPr>
            <p:ph type="sldNum" sz="quarter" idx="5"/>
          </p:nvPr>
        </p:nvSpPr>
        <p:spPr/>
        <p:txBody>
          <a:bodyPr/>
          <a:lstStyle/>
          <a:p>
            <a:fld id="{6DE649CB-0B81-4204-A849-0379B10D6E2B}" type="slidenum">
              <a:rPr lang="en-US" smtClean="0"/>
              <a:t>12</a:t>
            </a:fld>
            <a:endParaRPr lang="en-US" dirty="0"/>
          </a:p>
        </p:txBody>
      </p:sp>
    </p:spTree>
    <p:extLst>
      <p:ext uri="{BB962C8B-B14F-4D97-AF65-F5344CB8AC3E}">
        <p14:creationId xmlns:p14="http://schemas.microsoft.com/office/powerpoint/2010/main" val="4250839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 name="Notes Placeholder 4"/>
          <p:cNvSpPr>
            <a:spLocks noGrp="1"/>
          </p:cNvSpPr>
          <p:nvPr>
            <p:ph type="body" sz="quarter" idx="11"/>
          </p:nvPr>
        </p:nvSpPr>
        <p:spPr/>
        <p:txBody>
          <a:bodyPr>
            <a:normAutofit/>
          </a:bodyPr>
          <a:lstStyle/>
          <a:p>
            <a:pPr algn="l"/>
            <a:endParaRPr lang="en-US" dirty="0"/>
          </a:p>
        </p:txBody>
      </p:sp>
    </p:spTree>
    <p:extLst>
      <p:ext uri="{BB962C8B-B14F-4D97-AF65-F5344CB8AC3E}">
        <p14:creationId xmlns:p14="http://schemas.microsoft.com/office/powerpoint/2010/main" val="8206189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Feedback and next steps...</a:t>
            </a:r>
          </a:p>
          <a:p>
            <a:r>
              <a:rPr lang="en-US" dirty="0">
                <a:cs typeface="Calibri"/>
              </a:rPr>
              <a:t>discussion</a:t>
            </a:r>
          </a:p>
        </p:txBody>
      </p:sp>
      <p:sp>
        <p:nvSpPr>
          <p:cNvPr id="4" name="Slide Number Placeholder 3"/>
          <p:cNvSpPr>
            <a:spLocks noGrp="1"/>
          </p:cNvSpPr>
          <p:nvPr>
            <p:ph type="sldNum" sz="quarter" idx="5"/>
          </p:nvPr>
        </p:nvSpPr>
        <p:spPr/>
        <p:txBody>
          <a:bodyPr/>
          <a:lstStyle/>
          <a:p>
            <a:fld id="{6DE649CB-0B81-4204-A849-0379B10D6E2B}" type="slidenum">
              <a:rPr lang="en-US" smtClean="0"/>
              <a:t>23</a:t>
            </a:fld>
            <a:endParaRPr lang="en-US" dirty="0"/>
          </a:p>
        </p:txBody>
      </p:sp>
    </p:spTree>
    <p:extLst>
      <p:ext uri="{BB962C8B-B14F-4D97-AF65-F5344CB8AC3E}">
        <p14:creationId xmlns:p14="http://schemas.microsoft.com/office/powerpoint/2010/main" val="2923059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we’d like you to get out of this is the value that a reference architecture that combines functions, data and exchange standards can provide.</a:t>
            </a:r>
          </a:p>
          <a:p>
            <a:r>
              <a:rPr lang="en-US" dirty="0"/>
              <a:t>We’d especially like to know if that value is enough to collaborate on this work as a team and, if so, what should be our next targets?</a:t>
            </a:r>
          </a:p>
        </p:txBody>
      </p:sp>
      <p:sp>
        <p:nvSpPr>
          <p:cNvPr id="4" name="Slide Number Placeholder 3"/>
          <p:cNvSpPr>
            <a:spLocks noGrp="1"/>
          </p:cNvSpPr>
          <p:nvPr>
            <p:ph type="sldNum" sz="quarter" idx="5"/>
          </p:nvPr>
        </p:nvSpPr>
        <p:spPr/>
        <p:txBody>
          <a:bodyPr/>
          <a:lstStyle/>
          <a:p>
            <a:fld id="{6DE649CB-0B81-4204-A849-0379B10D6E2B}" type="slidenum">
              <a:rPr lang="en-US" smtClean="0"/>
              <a:t>2</a:t>
            </a:fld>
            <a:endParaRPr lang="en-US" dirty="0"/>
          </a:p>
        </p:txBody>
      </p:sp>
    </p:spTree>
    <p:extLst>
      <p:ext uri="{BB962C8B-B14F-4D97-AF65-F5344CB8AC3E}">
        <p14:creationId xmlns:p14="http://schemas.microsoft.com/office/powerpoint/2010/main" val="2053631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Sean</a:t>
            </a:r>
          </a:p>
        </p:txBody>
      </p:sp>
      <p:sp>
        <p:nvSpPr>
          <p:cNvPr id="4" name="Slide Number Placeholder 3"/>
          <p:cNvSpPr>
            <a:spLocks noGrp="1"/>
          </p:cNvSpPr>
          <p:nvPr>
            <p:ph type="sldNum" sz="quarter" idx="5"/>
          </p:nvPr>
        </p:nvSpPr>
        <p:spPr/>
        <p:txBody>
          <a:bodyPr/>
          <a:lstStyle/>
          <a:p>
            <a:fld id="{6DE649CB-0B81-4204-A849-0379B10D6E2B}" type="slidenum">
              <a:rPr lang="en-US" smtClean="0"/>
              <a:t>3</a:t>
            </a:fld>
            <a:endParaRPr lang="en-US" dirty="0"/>
          </a:p>
        </p:txBody>
      </p:sp>
    </p:spTree>
    <p:extLst>
      <p:ext uri="{BB962C8B-B14F-4D97-AF65-F5344CB8AC3E}">
        <p14:creationId xmlns:p14="http://schemas.microsoft.com/office/powerpoint/2010/main" val="15424418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chemeClr val="tx1">
                  <a:lumMod val="50000"/>
                  <a:lumOff val="50000"/>
                </a:schemeClr>
              </a:buClr>
            </a:pPr>
            <a:r>
              <a:rPr lang="en-US" dirty="0"/>
              <a:t>Sean</a:t>
            </a:r>
          </a:p>
          <a:p>
            <a:pPr>
              <a:buClr>
                <a:schemeClr val="tx1">
                  <a:lumMod val="50000"/>
                  <a:lumOff val="50000"/>
                </a:schemeClr>
              </a:buClr>
            </a:pPr>
            <a:endParaRPr lang="en-US" dirty="0"/>
          </a:p>
          <a:p>
            <a:pPr>
              <a:buClr>
                <a:schemeClr val="tx1">
                  <a:lumMod val="50000"/>
                  <a:lumOff val="50000"/>
                </a:schemeClr>
              </a:buClr>
            </a:pPr>
            <a:endParaRPr lang="en-US" dirty="0"/>
          </a:p>
          <a:p>
            <a:pPr>
              <a:buClr>
                <a:schemeClr val="tx1">
                  <a:lumMod val="50000"/>
                  <a:lumOff val="50000"/>
                </a:schemeClr>
              </a:buClr>
            </a:pPr>
            <a:r>
              <a:rPr lang="en-US" dirty="0"/>
              <a:t>Specify the use of data exchange standards.</a:t>
            </a:r>
          </a:p>
          <a:p>
            <a:pPr>
              <a:buClr>
                <a:schemeClr val="tx1">
                  <a:lumMod val="50000"/>
                  <a:lumOff val="50000"/>
                </a:schemeClr>
              </a:buClr>
            </a:pPr>
            <a:r>
              <a:rPr lang="en-US" dirty="0"/>
              <a:t>Combine high-level views of the system with detailed descriptions of the application (e.g. contingency analysis).</a:t>
            </a:r>
          </a:p>
          <a:p>
            <a:pPr lvl="1">
              <a:buClr>
                <a:schemeClr val="tx1">
                  <a:lumMod val="50000"/>
                  <a:lumOff val="50000"/>
                </a:schemeClr>
              </a:buClr>
            </a:pPr>
            <a:r>
              <a:rPr lang="en-US" dirty="0"/>
              <a:t>Have the high level view and you can drill down if you want</a:t>
            </a:r>
          </a:p>
          <a:p>
            <a:pPr lvl="1">
              <a:buClr>
                <a:schemeClr val="tx1">
                  <a:lumMod val="50000"/>
                  <a:lumOff val="50000"/>
                </a:schemeClr>
              </a:buClr>
            </a:pPr>
            <a:endParaRPr lang="en-US" dirty="0"/>
          </a:p>
          <a:p>
            <a:pPr>
              <a:buClr>
                <a:schemeClr val="tx1">
                  <a:lumMod val="50000"/>
                  <a:lumOff val="50000"/>
                </a:schemeClr>
              </a:buClr>
            </a:pPr>
            <a:r>
              <a:rPr lang="en-US" dirty="0"/>
              <a:t>Specifying common definitions of functions within the control </a:t>
            </a:r>
            <a:r>
              <a:rPr lang="en-US" dirty="0" err="1"/>
              <a:t>centre</a:t>
            </a:r>
            <a:r>
              <a:rPr lang="en-US" dirty="0"/>
              <a:t>.</a:t>
            </a:r>
          </a:p>
          <a:p>
            <a:endParaRPr lang="en-US" dirty="0"/>
          </a:p>
        </p:txBody>
      </p:sp>
      <p:sp>
        <p:nvSpPr>
          <p:cNvPr id="4" name="Slide Number Placeholder 3"/>
          <p:cNvSpPr>
            <a:spLocks noGrp="1"/>
          </p:cNvSpPr>
          <p:nvPr>
            <p:ph type="sldNum" sz="quarter" idx="5"/>
          </p:nvPr>
        </p:nvSpPr>
        <p:spPr/>
        <p:txBody>
          <a:bodyPr/>
          <a:lstStyle/>
          <a:p>
            <a:fld id="{6DE649CB-0B81-4204-A849-0379B10D6E2B}" type="slidenum">
              <a:rPr lang="en-US" smtClean="0"/>
              <a:t>4</a:t>
            </a:fld>
            <a:endParaRPr lang="en-US" dirty="0"/>
          </a:p>
        </p:txBody>
      </p:sp>
    </p:spTree>
    <p:extLst>
      <p:ext uri="{BB962C8B-B14F-4D97-AF65-F5344CB8AC3E}">
        <p14:creationId xmlns:p14="http://schemas.microsoft.com/office/powerpoint/2010/main" val="39246532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chemeClr val="tx1">
                  <a:lumMod val="50000"/>
                  <a:lumOff val="50000"/>
                </a:schemeClr>
              </a:buClr>
            </a:pPr>
            <a:r>
              <a:rPr lang="en-US" dirty="0"/>
              <a:t>Sean</a:t>
            </a:r>
          </a:p>
          <a:p>
            <a:pPr>
              <a:buClr>
                <a:schemeClr val="tx1">
                  <a:lumMod val="50000"/>
                  <a:lumOff val="50000"/>
                </a:schemeClr>
              </a:buClr>
            </a:pPr>
            <a:endParaRPr lang="en-US" dirty="0"/>
          </a:p>
          <a:p>
            <a:pPr>
              <a:buClr>
                <a:schemeClr val="tx1">
                  <a:lumMod val="50000"/>
                  <a:lumOff val="50000"/>
                </a:schemeClr>
              </a:buClr>
            </a:pPr>
            <a:endParaRPr lang="en-US" dirty="0"/>
          </a:p>
          <a:p>
            <a:pPr>
              <a:buClr>
                <a:schemeClr val="tx1">
                  <a:lumMod val="50000"/>
                  <a:lumOff val="50000"/>
                </a:schemeClr>
              </a:buClr>
            </a:pPr>
            <a:r>
              <a:rPr lang="en-US" dirty="0"/>
              <a:t>Specify the use of data exchange standards.</a:t>
            </a:r>
          </a:p>
          <a:p>
            <a:pPr>
              <a:buClr>
                <a:schemeClr val="tx1">
                  <a:lumMod val="50000"/>
                  <a:lumOff val="50000"/>
                </a:schemeClr>
              </a:buClr>
            </a:pPr>
            <a:r>
              <a:rPr lang="en-US" dirty="0"/>
              <a:t>Combine high-level views of the system with detailed descriptions of the application (e.g. contingency analysis).</a:t>
            </a:r>
          </a:p>
          <a:p>
            <a:pPr lvl="1">
              <a:buClr>
                <a:schemeClr val="tx1">
                  <a:lumMod val="50000"/>
                  <a:lumOff val="50000"/>
                </a:schemeClr>
              </a:buClr>
            </a:pPr>
            <a:r>
              <a:rPr lang="en-US" dirty="0"/>
              <a:t>Have the high level view and you can drill down if you want</a:t>
            </a:r>
          </a:p>
          <a:p>
            <a:pPr lvl="1">
              <a:buClr>
                <a:schemeClr val="tx1">
                  <a:lumMod val="50000"/>
                  <a:lumOff val="50000"/>
                </a:schemeClr>
              </a:buClr>
            </a:pPr>
            <a:endParaRPr lang="en-US" dirty="0"/>
          </a:p>
          <a:p>
            <a:pPr>
              <a:buClr>
                <a:schemeClr val="tx1">
                  <a:lumMod val="50000"/>
                  <a:lumOff val="50000"/>
                </a:schemeClr>
              </a:buClr>
            </a:pPr>
            <a:r>
              <a:rPr lang="en-US" dirty="0"/>
              <a:t>Specifying common definitions of functions within the control </a:t>
            </a:r>
            <a:r>
              <a:rPr lang="en-US" dirty="0" err="1"/>
              <a:t>centre</a:t>
            </a:r>
            <a:r>
              <a:rPr lang="en-US" dirty="0"/>
              <a:t>.</a:t>
            </a:r>
          </a:p>
          <a:p>
            <a:endParaRPr lang="en-US" dirty="0"/>
          </a:p>
        </p:txBody>
      </p:sp>
      <p:sp>
        <p:nvSpPr>
          <p:cNvPr id="4" name="Slide Number Placeholder 3"/>
          <p:cNvSpPr>
            <a:spLocks noGrp="1"/>
          </p:cNvSpPr>
          <p:nvPr>
            <p:ph type="sldNum" sz="quarter" idx="5"/>
          </p:nvPr>
        </p:nvSpPr>
        <p:spPr/>
        <p:txBody>
          <a:bodyPr/>
          <a:lstStyle/>
          <a:p>
            <a:fld id="{6DE649CB-0B81-4204-A849-0379B10D6E2B}" type="slidenum">
              <a:rPr lang="en-US" smtClean="0"/>
              <a:t>5</a:t>
            </a:fld>
            <a:endParaRPr lang="en-US" dirty="0"/>
          </a:p>
        </p:txBody>
      </p:sp>
    </p:spTree>
    <p:extLst>
      <p:ext uri="{BB962C8B-B14F-4D97-AF65-F5344CB8AC3E}">
        <p14:creationId xmlns:p14="http://schemas.microsoft.com/office/powerpoint/2010/main" val="3243232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Laura</a:t>
            </a:r>
          </a:p>
          <a:p>
            <a:endParaRPr lang="en-US" dirty="0"/>
          </a:p>
          <a:p>
            <a:r>
              <a:rPr lang="en-US" dirty="0"/>
              <a:t>There is more functionality to both ArchiMate and EA but these are the parts that are relevant to this project.</a:t>
            </a:r>
          </a:p>
        </p:txBody>
      </p:sp>
      <p:sp>
        <p:nvSpPr>
          <p:cNvPr id="4" name="Slide Number Placeholder 3"/>
          <p:cNvSpPr>
            <a:spLocks noGrp="1"/>
          </p:cNvSpPr>
          <p:nvPr>
            <p:ph type="sldNum" sz="quarter" idx="5"/>
          </p:nvPr>
        </p:nvSpPr>
        <p:spPr/>
        <p:txBody>
          <a:bodyPr/>
          <a:lstStyle/>
          <a:p>
            <a:fld id="{6DE649CB-0B81-4204-A849-0379B10D6E2B}" type="slidenum">
              <a:rPr lang="en-US" smtClean="0"/>
              <a:t>6</a:t>
            </a:fld>
            <a:endParaRPr lang="en-US" dirty="0"/>
          </a:p>
        </p:txBody>
      </p:sp>
    </p:spTree>
    <p:extLst>
      <p:ext uri="{BB962C8B-B14F-4D97-AF65-F5344CB8AC3E}">
        <p14:creationId xmlns:p14="http://schemas.microsoft.com/office/powerpoint/2010/main" val="2224450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Laura</a:t>
            </a:r>
          </a:p>
        </p:txBody>
      </p:sp>
      <p:sp>
        <p:nvSpPr>
          <p:cNvPr id="4" name="Slide Number Placeholder 3"/>
          <p:cNvSpPr>
            <a:spLocks noGrp="1"/>
          </p:cNvSpPr>
          <p:nvPr>
            <p:ph type="sldNum" sz="quarter" idx="5"/>
          </p:nvPr>
        </p:nvSpPr>
        <p:spPr/>
        <p:txBody>
          <a:bodyPr/>
          <a:lstStyle/>
          <a:p>
            <a:fld id="{6DE649CB-0B81-4204-A849-0379B10D6E2B}" type="slidenum">
              <a:rPr lang="en-US" smtClean="0"/>
              <a:t>7</a:t>
            </a:fld>
            <a:endParaRPr lang="en-US" dirty="0"/>
          </a:p>
        </p:txBody>
      </p:sp>
    </p:spTree>
    <p:extLst>
      <p:ext uri="{BB962C8B-B14F-4D97-AF65-F5344CB8AC3E}">
        <p14:creationId xmlns:p14="http://schemas.microsoft.com/office/powerpoint/2010/main" val="37876471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Laura</a:t>
            </a:r>
          </a:p>
        </p:txBody>
      </p:sp>
      <p:sp>
        <p:nvSpPr>
          <p:cNvPr id="4" name="Slide Number Placeholder 3"/>
          <p:cNvSpPr>
            <a:spLocks noGrp="1"/>
          </p:cNvSpPr>
          <p:nvPr>
            <p:ph type="sldNum" sz="quarter" idx="5"/>
          </p:nvPr>
        </p:nvSpPr>
        <p:spPr/>
        <p:txBody>
          <a:bodyPr/>
          <a:lstStyle/>
          <a:p>
            <a:fld id="{6DE649CB-0B81-4204-A849-0379B10D6E2B}" type="slidenum">
              <a:rPr lang="en-US" smtClean="0"/>
              <a:t>8</a:t>
            </a:fld>
            <a:endParaRPr lang="en-US" dirty="0"/>
          </a:p>
        </p:txBody>
      </p:sp>
    </p:spTree>
    <p:extLst>
      <p:ext uri="{BB962C8B-B14F-4D97-AF65-F5344CB8AC3E}">
        <p14:creationId xmlns:p14="http://schemas.microsoft.com/office/powerpoint/2010/main" val="22946641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Laura</a:t>
            </a:r>
          </a:p>
          <a:p>
            <a:endParaRPr lang="en-US" dirty="0">
              <a:cs typeface="Calibri"/>
            </a:endParaRPr>
          </a:p>
          <a:p>
            <a:r>
              <a:rPr lang="en-US" dirty="0">
                <a:cs typeface="Calibri"/>
              </a:rPr>
              <a:t>For example, </a:t>
            </a:r>
            <a:r>
              <a:rPr lang="en-US" dirty="0"/>
              <a:t>IEC 61970-452:2017 defines the subset of classes, class attributes, and roles from the CIM necessary to execute state estimation and power flow applications. https://webstore.iec.ch/publication/30444</a:t>
            </a:r>
            <a:endParaRPr lang="en-US" dirty="0">
              <a:cs typeface="Calibri"/>
            </a:endParaRPr>
          </a:p>
        </p:txBody>
      </p:sp>
      <p:sp>
        <p:nvSpPr>
          <p:cNvPr id="4" name="Slide Number Placeholder 3"/>
          <p:cNvSpPr>
            <a:spLocks noGrp="1"/>
          </p:cNvSpPr>
          <p:nvPr>
            <p:ph type="sldNum" sz="quarter" idx="5"/>
          </p:nvPr>
        </p:nvSpPr>
        <p:spPr/>
        <p:txBody>
          <a:bodyPr/>
          <a:lstStyle/>
          <a:p>
            <a:fld id="{6DE649CB-0B81-4204-A849-0379B10D6E2B}" type="slidenum">
              <a:rPr lang="en-US" smtClean="0"/>
              <a:t>9</a:t>
            </a:fld>
            <a:endParaRPr lang="en-US" dirty="0"/>
          </a:p>
        </p:txBody>
      </p:sp>
    </p:spTree>
    <p:extLst>
      <p:ext uri="{BB962C8B-B14F-4D97-AF65-F5344CB8AC3E}">
        <p14:creationId xmlns:p14="http://schemas.microsoft.com/office/powerpoint/2010/main" val="3901988289"/>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8.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9.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0.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8.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1.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2.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9.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8.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1.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2.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EPRI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EDFE55-CD97-4806-B97B-A9091661CD4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8708"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28707"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9" name="Rectangle 8"/>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8"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5" name="Group 24">
            <a:extLst>
              <a:ext uri="{FF2B5EF4-FFF2-40B4-BE49-F238E27FC236}">
                <a16:creationId xmlns:a16="http://schemas.microsoft.com/office/drawing/2014/main" id="{3915F8B0-B666-42D5-9101-41C9E224E801}"/>
              </a:ext>
            </a:extLst>
          </p:cNvPr>
          <p:cNvGrpSpPr/>
          <p:nvPr userDrawn="1"/>
        </p:nvGrpSpPr>
        <p:grpSpPr>
          <a:xfrm>
            <a:off x="338624" y="6181725"/>
            <a:ext cx="4435668" cy="542465"/>
            <a:chOff x="338624" y="6181725"/>
            <a:chExt cx="4435668" cy="542465"/>
          </a:xfrm>
        </p:grpSpPr>
        <p:sp>
          <p:nvSpPr>
            <p:cNvPr id="26" name="Text Box 47">
              <a:extLst>
                <a:ext uri="{FF2B5EF4-FFF2-40B4-BE49-F238E27FC236}">
                  <a16:creationId xmlns:a16="http://schemas.microsoft.com/office/drawing/2014/main" id="{8E8588FC-1D76-47C5-B595-0F9502D2BC62}"/>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7" name="TextBox 26">
              <a:hlinkClick r:id="rId3"/>
              <a:extLst>
                <a:ext uri="{FF2B5EF4-FFF2-40B4-BE49-F238E27FC236}">
                  <a16:creationId xmlns:a16="http://schemas.microsoft.com/office/drawing/2014/main" id="{B555F5C0-13E9-4F31-AC9E-6AA423B9AA45}"/>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28" name="Straight Connector 27">
              <a:extLst>
                <a:ext uri="{FF2B5EF4-FFF2-40B4-BE49-F238E27FC236}">
                  <a16:creationId xmlns:a16="http://schemas.microsoft.com/office/drawing/2014/main" id="{23518BE5-5103-47F0-BFFA-88320B777BD5}"/>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9" name="Picture 28">
              <a:hlinkClick r:id="rId4"/>
              <a:extLst>
                <a:ext uri="{FF2B5EF4-FFF2-40B4-BE49-F238E27FC236}">
                  <a16:creationId xmlns:a16="http://schemas.microsoft.com/office/drawing/2014/main" id="{F99B0C38-6987-4402-AC71-C1BDE714DE38}"/>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0" name="Picture 29">
              <a:hlinkClick r:id="rId6"/>
              <a:extLst>
                <a:ext uri="{FF2B5EF4-FFF2-40B4-BE49-F238E27FC236}">
                  <a16:creationId xmlns:a16="http://schemas.microsoft.com/office/drawing/2014/main" id="{5B7BD5C0-06C6-4AB3-BC4D-383CBA3FC508}"/>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1" name="Picture 30">
              <a:hlinkClick r:id="rId8"/>
              <a:extLst>
                <a:ext uri="{FF2B5EF4-FFF2-40B4-BE49-F238E27FC236}">
                  <a16:creationId xmlns:a16="http://schemas.microsoft.com/office/drawing/2014/main" id="{D6A42936-581D-4AE8-8C5D-114B70E95E13}"/>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1367522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with Highlight Bo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3E03F-F02F-4FA3-91CB-67CB140953AE}"/>
              </a:ext>
            </a:extLst>
          </p:cNvPr>
          <p:cNvSpPr>
            <a:spLocks noGrp="1"/>
          </p:cNvSpPr>
          <p:nvPr>
            <p:ph type="title"/>
          </p:nvPr>
        </p:nvSpPr>
        <p:spPr>
          <a:xfrm>
            <a:off x="365760" y="182563"/>
            <a:ext cx="11430000" cy="731520"/>
          </a:xfrm>
        </p:spPr>
        <p:txBody>
          <a:bodyPr/>
          <a:lstStyle/>
          <a:p>
            <a:r>
              <a:rPr lang="en-US"/>
              <a:t>Click to edit Master title style</a:t>
            </a:r>
          </a:p>
        </p:txBody>
      </p:sp>
      <p:sp>
        <p:nvSpPr>
          <p:cNvPr id="5" name="Text Placeholder 4">
            <a:extLst>
              <a:ext uri="{FF2B5EF4-FFF2-40B4-BE49-F238E27FC236}">
                <a16:creationId xmlns:a16="http://schemas.microsoft.com/office/drawing/2014/main" id="{527D7085-5105-4024-BD3C-F69FB71287EC}"/>
              </a:ext>
            </a:extLst>
          </p:cNvPr>
          <p:cNvSpPr>
            <a:spLocks noGrp="1"/>
          </p:cNvSpPr>
          <p:nvPr>
            <p:ph type="body" sz="quarter" idx="10"/>
          </p:nvPr>
        </p:nvSpPr>
        <p:spPr>
          <a:xfrm>
            <a:off x="365760" y="5943600"/>
            <a:ext cx="11430000" cy="548640"/>
          </a:xfrm>
          <a:solidFill>
            <a:srgbClr val="0040C0"/>
          </a:solidFill>
        </p:spPr>
        <p:txBody>
          <a:bodyPr anchor="ctr">
            <a:normAutofit/>
          </a:bodyPr>
          <a:lstStyle>
            <a:lvl1pPr marL="0" indent="0" algn="ctr">
              <a:buNone/>
              <a:defRPr sz="2800" b="1">
                <a:solidFill>
                  <a:schemeClr val="bg1"/>
                </a:solidFill>
                <a:latin typeface="+mj-lt"/>
              </a:defRPr>
            </a:lvl1pPr>
            <a:lvl2pPr marL="287338" indent="0">
              <a:buNone/>
              <a:defRPr/>
            </a:lvl2pPr>
          </a:lstStyle>
          <a:p>
            <a:pPr lvl="0"/>
            <a:r>
              <a:rPr lang="en-US"/>
              <a:t>Click to edit Master text styles</a:t>
            </a:r>
          </a:p>
        </p:txBody>
      </p:sp>
    </p:spTree>
    <p:extLst>
      <p:ext uri="{BB962C8B-B14F-4D97-AF65-F5344CB8AC3E}">
        <p14:creationId xmlns:p14="http://schemas.microsoft.com/office/powerpoint/2010/main" val="1895805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Tree>
    <p:extLst>
      <p:ext uri="{BB962C8B-B14F-4D97-AF65-F5344CB8AC3E}">
        <p14:creationId xmlns:p14="http://schemas.microsoft.com/office/powerpoint/2010/main" val="18711149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65760" y="1005840"/>
            <a:ext cx="5577840" cy="539496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005840"/>
            <a:ext cx="5577840" cy="539496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996817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wo Columns with Highlight Box">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65760" y="1005840"/>
            <a:ext cx="5577840" cy="484632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005840"/>
            <a:ext cx="5577840" cy="484632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A406BC8-8ED2-4FB9-9CC1-C26081116C72}"/>
              </a:ext>
            </a:extLst>
          </p:cNvPr>
          <p:cNvSpPr>
            <a:spLocks noGrp="1"/>
          </p:cNvSpPr>
          <p:nvPr>
            <p:ph type="body" sz="quarter" idx="10"/>
          </p:nvPr>
        </p:nvSpPr>
        <p:spPr>
          <a:xfrm>
            <a:off x="365760" y="5943600"/>
            <a:ext cx="11430000" cy="548640"/>
          </a:xfrm>
          <a:solidFill>
            <a:srgbClr val="0040C0"/>
          </a:solidFill>
        </p:spPr>
        <p:txBody>
          <a:bodyPr anchor="ctr">
            <a:normAutofit/>
          </a:bodyPr>
          <a:lstStyle>
            <a:lvl1pPr marL="0" indent="0" algn="ctr">
              <a:buNone/>
              <a:defRPr sz="2800" b="1">
                <a:solidFill>
                  <a:schemeClr val="bg1"/>
                </a:solidFill>
                <a:latin typeface="+mj-lt"/>
              </a:defRPr>
            </a:lvl1pPr>
            <a:lvl2pPr marL="287338" indent="0">
              <a:buNone/>
              <a:defRPr/>
            </a:lvl2pPr>
          </a:lstStyle>
          <a:p>
            <a:pPr lvl="0"/>
            <a:r>
              <a:rPr lang="en-US"/>
              <a:t>Click to edit Master text styles</a:t>
            </a:r>
          </a:p>
        </p:txBody>
      </p:sp>
    </p:spTree>
    <p:extLst>
      <p:ext uri="{BB962C8B-B14F-4D97-AF65-F5344CB8AC3E}">
        <p14:creationId xmlns:p14="http://schemas.microsoft.com/office/powerpoint/2010/main" val="35207910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182880"/>
            <a:ext cx="11430000" cy="73152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365760" y="1005840"/>
            <a:ext cx="5577840" cy="639762"/>
          </a:xfrm>
        </p:spPr>
        <p:txBody>
          <a:bodyPr anchor="b">
            <a:normAutofit/>
          </a:bodyPr>
          <a:lstStyle>
            <a:lvl1pPr marL="0" indent="0">
              <a:buNone/>
              <a:defRPr sz="2400" b="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760" y="1737360"/>
            <a:ext cx="5577840" cy="466344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005840"/>
            <a:ext cx="5577840" cy="639762"/>
          </a:xfrm>
        </p:spPr>
        <p:txBody>
          <a:bodyPr anchor="b">
            <a:normAutofit/>
          </a:bodyPr>
          <a:lstStyle>
            <a:lvl1pPr marL="0" indent="0">
              <a:buNone/>
              <a:defRPr sz="2400" b="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19" y="1737360"/>
            <a:ext cx="5577840" cy="466344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45922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04092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6096000" y="102457"/>
            <a:ext cx="6096000" cy="6572979"/>
          </a:xfrm>
          <a:prstGeom prst="rect">
            <a:avLst/>
          </a:prstGeom>
          <a:solidFill>
            <a:schemeClr val="tx2">
              <a:lumMod val="50000"/>
            </a:schemeClr>
          </a:solidFill>
          <a:ln w="9525" cap="flat" cmpd="sng" algn="ctr">
            <a:noFill/>
            <a:prstDash val="solid"/>
            <a:round/>
            <a:headEnd type="none" w="med" len="med"/>
            <a:tailEnd type="none" w="med" len="med"/>
          </a:ln>
          <a:effectLst>
            <a:innerShdw blurRad="431800" dist="50800" dir="108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6230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4B61A130-D3A2-4741-98F0-78A9FBA9C5FB}"/>
              </a:ext>
            </a:extLst>
          </p:cNvPr>
          <p:cNvSpPr>
            <a:spLocks noGrp="1"/>
          </p:cNvSpPr>
          <p:nvPr>
            <p:ph type="title"/>
          </p:nvPr>
        </p:nvSpPr>
        <p:spPr>
          <a:xfrm>
            <a:off x="365760" y="182563"/>
            <a:ext cx="5339301" cy="1159220"/>
          </a:xfrm>
        </p:spPr>
        <p:txBody>
          <a:bodyPr/>
          <a:lstStyle/>
          <a:p>
            <a:r>
              <a:rPr lang="en-US"/>
              <a:t>Click to edit Master title style</a:t>
            </a:r>
            <a:endParaRPr lang="en-US" dirty="0"/>
          </a:p>
        </p:txBody>
      </p:sp>
      <p:sp>
        <p:nvSpPr>
          <p:cNvPr id="5" name="Content Placeholder 2">
            <a:extLst>
              <a:ext uri="{FF2B5EF4-FFF2-40B4-BE49-F238E27FC236}">
                <a16:creationId xmlns:a16="http://schemas.microsoft.com/office/drawing/2014/main" id="{E42C4622-94B6-44D4-A6B7-3ABD2A3DA000}"/>
              </a:ext>
            </a:extLst>
          </p:cNvPr>
          <p:cNvSpPr>
            <a:spLocks noGrp="1"/>
          </p:cNvSpPr>
          <p:nvPr>
            <p:ph sz="half" idx="1"/>
          </p:nvPr>
        </p:nvSpPr>
        <p:spPr>
          <a:xfrm>
            <a:off x="365760"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a:extLst>
              <a:ext uri="{FF2B5EF4-FFF2-40B4-BE49-F238E27FC236}">
                <a16:creationId xmlns:a16="http://schemas.microsoft.com/office/drawing/2014/main" id="{BFA936AF-75D5-4131-8412-21BBADB7B7A5}"/>
              </a:ext>
            </a:extLst>
          </p:cNvPr>
          <p:cNvSpPr>
            <a:spLocks noGrp="1"/>
          </p:cNvSpPr>
          <p:nvPr>
            <p:ph idx="10"/>
          </p:nvPr>
        </p:nvSpPr>
        <p:spPr>
          <a:xfrm>
            <a:off x="642067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827816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102457"/>
            <a:ext cx="6096000" cy="6572979"/>
          </a:xfrm>
          <a:prstGeom prst="rect">
            <a:avLst/>
          </a:prstGeom>
          <a:solidFill>
            <a:schemeClr val="tx2">
              <a:lumMod val="50000"/>
            </a:schemeClr>
          </a:solidFill>
          <a:ln w="9525" cap="flat" cmpd="sng" algn="ctr">
            <a:noFill/>
            <a:prstDash val="solid"/>
            <a:round/>
            <a:headEnd type="none" w="med" len="med"/>
            <a:tailEnd type="none" w="med" len="med"/>
          </a:ln>
          <a:effectLst>
            <a:innerShdw blurRad="431800" dist="50800" dir="108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9" name="Title 1">
            <a:extLst>
              <a:ext uri="{FF2B5EF4-FFF2-40B4-BE49-F238E27FC236}">
                <a16:creationId xmlns:a16="http://schemas.microsoft.com/office/drawing/2014/main" id="{194B0ED0-AA7A-498C-AD8A-0B253F5728D7}"/>
              </a:ext>
            </a:extLst>
          </p:cNvPr>
          <p:cNvSpPr>
            <a:spLocks noGrp="1"/>
          </p:cNvSpPr>
          <p:nvPr>
            <p:ph type="title"/>
          </p:nvPr>
        </p:nvSpPr>
        <p:spPr>
          <a:xfrm>
            <a:off x="6420678" y="182563"/>
            <a:ext cx="5339301" cy="1159220"/>
          </a:xfrm>
        </p:spPr>
        <p:txBody>
          <a:body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77646DC3-E2A5-4F68-86AC-14EB8BC340EE}"/>
              </a:ext>
            </a:extLst>
          </p:cNvPr>
          <p:cNvSpPr>
            <a:spLocks noGrp="1"/>
          </p:cNvSpPr>
          <p:nvPr>
            <p:ph sz="half" idx="1"/>
          </p:nvPr>
        </p:nvSpPr>
        <p:spPr>
          <a:xfrm>
            <a:off x="6420678" y="1749288"/>
            <a:ext cx="5339301"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a:extLst>
              <a:ext uri="{FF2B5EF4-FFF2-40B4-BE49-F238E27FC236}">
                <a16:creationId xmlns:a16="http://schemas.microsoft.com/office/drawing/2014/main" id="{B6F6667A-CB20-4940-A3BF-E7F481E3E504}"/>
              </a:ext>
            </a:extLst>
          </p:cNvPr>
          <p:cNvSpPr>
            <a:spLocks noGrp="1"/>
          </p:cNvSpPr>
          <p:nvPr>
            <p:ph idx="10"/>
          </p:nvPr>
        </p:nvSpPr>
        <p:spPr>
          <a:xfrm>
            <a:off x="360459"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42408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6096000" y="102457"/>
            <a:ext cx="6096000" cy="6572979"/>
          </a:xfrm>
          <a:prstGeom prst="rect">
            <a:avLst/>
          </a:prstGeom>
          <a:solidFill>
            <a:schemeClr val="tx2">
              <a:lumMod val="20000"/>
              <a:lumOff val="80000"/>
            </a:schemeClr>
          </a:solidFill>
          <a:ln w="9525" cap="flat" cmpd="sng" algn="ctr">
            <a:noFill/>
            <a:prstDash val="solid"/>
            <a:round/>
            <a:headEnd type="none" w="med" len="med"/>
            <a:tailEnd type="none" w="med" len="med"/>
          </a:ln>
          <a:effectLst>
            <a:innerShdw blurRad="431800" dist="50800" dir="10800000">
              <a:schemeClr val="tx2">
                <a:lumMod val="60000"/>
                <a:lumOff val="40000"/>
                <a:alpha val="50000"/>
              </a:scheme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6230867" y="242761"/>
            <a:ext cx="5793898" cy="6295604"/>
          </a:xfrm>
          <a:prstGeom prst="rect">
            <a:avLst/>
          </a:prstGeom>
          <a:noFill/>
          <a:ln w="12700" cap="flat" cmpd="sng" algn="ctr">
            <a:solidFill>
              <a:schemeClr val="bg1">
                <a:lumMod val="95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5200E9EE-67EE-4D59-B1FB-C22C06206255}"/>
              </a:ext>
            </a:extLst>
          </p:cNvPr>
          <p:cNvSpPr>
            <a:spLocks noGrp="1"/>
          </p:cNvSpPr>
          <p:nvPr>
            <p:ph type="title"/>
          </p:nvPr>
        </p:nvSpPr>
        <p:spPr>
          <a:xfrm>
            <a:off x="365760" y="182563"/>
            <a:ext cx="5339301" cy="1159220"/>
          </a:xfrm>
        </p:spPr>
        <p:txBody>
          <a:bodyPr/>
          <a:lstStyle/>
          <a:p>
            <a:r>
              <a:rPr lang="en-US"/>
              <a:t>Click to edit Master title style</a:t>
            </a:r>
            <a:endParaRPr lang="en-US" dirty="0"/>
          </a:p>
        </p:txBody>
      </p:sp>
      <p:sp>
        <p:nvSpPr>
          <p:cNvPr id="5" name="Content Placeholder 2">
            <a:extLst>
              <a:ext uri="{FF2B5EF4-FFF2-40B4-BE49-F238E27FC236}">
                <a16:creationId xmlns:a16="http://schemas.microsoft.com/office/drawing/2014/main" id="{B3C68E99-DB4B-4542-AF5C-FDB1D78A06CE}"/>
              </a:ext>
            </a:extLst>
          </p:cNvPr>
          <p:cNvSpPr>
            <a:spLocks noGrp="1"/>
          </p:cNvSpPr>
          <p:nvPr>
            <p:ph sz="half" idx="1"/>
          </p:nvPr>
        </p:nvSpPr>
        <p:spPr>
          <a:xfrm>
            <a:off x="365760"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2">
            <a:extLst>
              <a:ext uri="{FF2B5EF4-FFF2-40B4-BE49-F238E27FC236}">
                <a16:creationId xmlns:a16="http://schemas.microsoft.com/office/drawing/2014/main" id="{5798B35B-0B31-4DBE-AE41-6C369DD35675}"/>
              </a:ext>
            </a:extLst>
          </p:cNvPr>
          <p:cNvSpPr>
            <a:spLocks noGrp="1"/>
          </p:cNvSpPr>
          <p:nvPr>
            <p:ph sz="half" idx="10"/>
          </p:nvPr>
        </p:nvSpPr>
        <p:spPr>
          <a:xfrm>
            <a:off x="6368995"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402129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Two Columns with 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82204D-AA59-4281-B094-CDB0E6D6948A}"/>
              </a:ext>
            </a:extLst>
          </p:cNvPr>
          <p:cNvSpPr/>
          <p:nvPr userDrawn="1"/>
        </p:nvSpPr>
        <p:spPr bwMode="auto">
          <a:xfrm>
            <a:off x="0" y="102457"/>
            <a:ext cx="6096000" cy="6572979"/>
          </a:xfrm>
          <a:prstGeom prst="rect">
            <a:avLst/>
          </a:prstGeom>
          <a:solidFill>
            <a:schemeClr val="tx2">
              <a:lumMod val="20000"/>
              <a:lumOff val="80000"/>
            </a:schemeClr>
          </a:solidFill>
          <a:ln w="9525" cap="flat" cmpd="sng" algn="ctr">
            <a:noFill/>
            <a:prstDash val="solid"/>
            <a:round/>
            <a:headEnd type="none" w="med" len="med"/>
            <a:tailEnd type="none" w="med" len="med"/>
          </a:ln>
          <a:effectLst>
            <a:innerShdw blurRad="431800" dist="50800" dir="10800000">
              <a:schemeClr val="tx2">
                <a:lumMod val="60000"/>
                <a:lumOff val="40000"/>
                <a:alpha val="50000"/>
              </a:scheme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5" name="Rectangle 4">
            <a:extLst>
              <a:ext uri="{FF2B5EF4-FFF2-40B4-BE49-F238E27FC236}">
                <a16:creationId xmlns:a16="http://schemas.microsoft.com/office/drawing/2014/main" id="{ACF1E9CB-7558-4122-A62E-9942A0DBBB65}"/>
              </a:ext>
            </a:extLst>
          </p:cNvPr>
          <p:cNvSpPr/>
          <p:nvPr userDrawn="1"/>
        </p:nvSpPr>
        <p:spPr bwMode="auto">
          <a:xfrm>
            <a:off x="134867" y="242761"/>
            <a:ext cx="5793898" cy="6295604"/>
          </a:xfrm>
          <a:prstGeom prst="rect">
            <a:avLst/>
          </a:prstGeom>
          <a:noFill/>
          <a:ln w="12700" cap="flat" cmpd="sng" algn="ctr">
            <a:solidFill>
              <a:schemeClr val="bg1">
                <a:lumMod val="95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6" name="Title 1">
            <a:extLst>
              <a:ext uri="{FF2B5EF4-FFF2-40B4-BE49-F238E27FC236}">
                <a16:creationId xmlns:a16="http://schemas.microsoft.com/office/drawing/2014/main" id="{C75E6752-5F59-4508-8F3C-FF9D1B047611}"/>
              </a:ext>
            </a:extLst>
          </p:cNvPr>
          <p:cNvSpPr>
            <a:spLocks noGrp="1"/>
          </p:cNvSpPr>
          <p:nvPr>
            <p:ph type="title"/>
          </p:nvPr>
        </p:nvSpPr>
        <p:spPr>
          <a:xfrm>
            <a:off x="6368995" y="182563"/>
            <a:ext cx="5501235" cy="1159220"/>
          </a:xfrm>
        </p:spPr>
        <p:txBody>
          <a:bodyPr/>
          <a:lstStyle/>
          <a:p>
            <a:r>
              <a:rPr lang="en-US"/>
              <a:t>Click to edit Master title style</a:t>
            </a:r>
            <a:endParaRPr lang="en-US" dirty="0"/>
          </a:p>
        </p:txBody>
      </p:sp>
      <p:sp>
        <p:nvSpPr>
          <p:cNvPr id="7" name="Content Placeholder 2">
            <a:extLst>
              <a:ext uri="{FF2B5EF4-FFF2-40B4-BE49-F238E27FC236}">
                <a16:creationId xmlns:a16="http://schemas.microsoft.com/office/drawing/2014/main" id="{0A977035-A32B-4655-A3B4-502342320F06}"/>
              </a:ext>
            </a:extLst>
          </p:cNvPr>
          <p:cNvSpPr>
            <a:spLocks noGrp="1"/>
          </p:cNvSpPr>
          <p:nvPr>
            <p:ph sz="half" idx="1"/>
          </p:nvPr>
        </p:nvSpPr>
        <p:spPr>
          <a:xfrm>
            <a:off x="365760"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2">
            <a:extLst>
              <a:ext uri="{FF2B5EF4-FFF2-40B4-BE49-F238E27FC236}">
                <a16:creationId xmlns:a16="http://schemas.microsoft.com/office/drawing/2014/main" id="{4ACBB8F7-81EE-4B65-A5E7-C39C5D0E3C84}"/>
              </a:ext>
            </a:extLst>
          </p:cNvPr>
          <p:cNvSpPr>
            <a:spLocks noGrp="1"/>
          </p:cNvSpPr>
          <p:nvPr>
            <p:ph sz="half" idx="10"/>
          </p:nvPr>
        </p:nvSpPr>
        <p:spPr>
          <a:xfrm>
            <a:off x="6368995"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30398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NUC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08956C-18D0-412B-95E3-E5C100C5EE1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7" name="Group 26">
            <a:extLst>
              <a:ext uri="{FF2B5EF4-FFF2-40B4-BE49-F238E27FC236}">
                <a16:creationId xmlns:a16="http://schemas.microsoft.com/office/drawing/2014/main" id="{05ED8085-ABA4-48ED-A519-0831B00D8554}"/>
              </a:ext>
            </a:extLst>
          </p:cNvPr>
          <p:cNvGrpSpPr/>
          <p:nvPr userDrawn="1"/>
        </p:nvGrpSpPr>
        <p:grpSpPr>
          <a:xfrm>
            <a:off x="338624" y="6181725"/>
            <a:ext cx="4435668" cy="542465"/>
            <a:chOff x="338624" y="6181725"/>
            <a:chExt cx="4435668" cy="542465"/>
          </a:xfrm>
        </p:grpSpPr>
        <p:sp>
          <p:nvSpPr>
            <p:cNvPr id="28" name="Text Box 47">
              <a:extLst>
                <a:ext uri="{FF2B5EF4-FFF2-40B4-BE49-F238E27FC236}">
                  <a16:creationId xmlns:a16="http://schemas.microsoft.com/office/drawing/2014/main" id="{F4F39EAF-D093-4E70-B2D6-880ADC60D8A1}"/>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9" name="TextBox 28">
              <a:hlinkClick r:id="rId3"/>
              <a:extLst>
                <a:ext uri="{FF2B5EF4-FFF2-40B4-BE49-F238E27FC236}">
                  <a16:creationId xmlns:a16="http://schemas.microsoft.com/office/drawing/2014/main" id="{70A982AF-08B3-4ACE-B2CD-2630BF146A3C}"/>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3" name="Straight Connector 32">
              <a:extLst>
                <a:ext uri="{FF2B5EF4-FFF2-40B4-BE49-F238E27FC236}">
                  <a16:creationId xmlns:a16="http://schemas.microsoft.com/office/drawing/2014/main" id="{CF511B19-8779-4ED6-BFF5-0D994F5C5A65}"/>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5" name="Picture 34">
              <a:hlinkClick r:id="rId4"/>
              <a:extLst>
                <a:ext uri="{FF2B5EF4-FFF2-40B4-BE49-F238E27FC236}">
                  <a16:creationId xmlns:a16="http://schemas.microsoft.com/office/drawing/2014/main" id="{AFE65F2A-EA10-45F6-AC3E-CEEF60A74DCC}"/>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6" name="Picture 35">
              <a:hlinkClick r:id="rId6"/>
              <a:extLst>
                <a:ext uri="{FF2B5EF4-FFF2-40B4-BE49-F238E27FC236}">
                  <a16:creationId xmlns:a16="http://schemas.microsoft.com/office/drawing/2014/main" id="{0DE3DCEC-148B-448A-9E2A-45B1BBF5BCF5}"/>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7" name="Picture 36">
              <a:hlinkClick r:id="rId8"/>
              <a:extLst>
                <a:ext uri="{FF2B5EF4-FFF2-40B4-BE49-F238E27FC236}">
                  <a16:creationId xmlns:a16="http://schemas.microsoft.com/office/drawing/2014/main" id="{EFB9741B-B64E-4FCE-8F82-2A995BEB50A5}"/>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0806771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906308"/>
            <a:ext cx="4071169" cy="5769128"/>
          </a:xfrm>
          <a:prstGeom prst="rect">
            <a:avLst/>
          </a:prstGeom>
          <a:solidFill>
            <a:schemeClr val="tx2">
              <a:lumMod val="5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Rectangle 3">
            <a:extLst>
              <a:ext uri="{FF2B5EF4-FFF2-40B4-BE49-F238E27FC236}">
                <a16:creationId xmlns:a16="http://schemas.microsoft.com/office/drawing/2014/main" id="{E7DE2BCA-D966-4BA4-98A1-F55CD4BEB28B}"/>
              </a:ext>
            </a:extLst>
          </p:cNvPr>
          <p:cNvSpPr/>
          <p:nvPr userDrawn="1"/>
        </p:nvSpPr>
        <p:spPr bwMode="auto">
          <a:xfrm>
            <a:off x="4065024" y="906308"/>
            <a:ext cx="4071169" cy="5769128"/>
          </a:xfrm>
          <a:prstGeom prst="rect">
            <a:avLst/>
          </a:prstGeom>
          <a:solidFill>
            <a:schemeClr val="tx2"/>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5" name="Rectangle 4">
            <a:extLst>
              <a:ext uri="{FF2B5EF4-FFF2-40B4-BE49-F238E27FC236}">
                <a16:creationId xmlns:a16="http://schemas.microsoft.com/office/drawing/2014/main" id="{D0C36B46-B989-40E8-92AD-90AFDD95A969}"/>
              </a:ext>
            </a:extLst>
          </p:cNvPr>
          <p:cNvSpPr/>
          <p:nvPr userDrawn="1"/>
        </p:nvSpPr>
        <p:spPr bwMode="auto">
          <a:xfrm>
            <a:off x="8120831" y="906308"/>
            <a:ext cx="4071169" cy="5769128"/>
          </a:xfrm>
          <a:prstGeom prst="rect">
            <a:avLst/>
          </a:prstGeom>
          <a:solidFill>
            <a:schemeClr val="tx2">
              <a:lumMod val="60000"/>
              <a:lumOff val="4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8" name="Title 1">
            <a:extLst>
              <a:ext uri="{FF2B5EF4-FFF2-40B4-BE49-F238E27FC236}">
                <a16:creationId xmlns:a16="http://schemas.microsoft.com/office/drawing/2014/main" id="{E3E401EC-CFA2-4017-97FF-9969674171FA}"/>
              </a:ext>
            </a:extLst>
          </p:cNvPr>
          <p:cNvSpPr>
            <a:spLocks noGrp="1"/>
          </p:cNvSpPr>
          <p:nvPr>
            <p:ph type="title"/>
          </p:nvPr>
        </p:nvSpPr>
        <p:spPr>
          <a:xfrm>
            <a:off x="365760" y="182880"/>
            <a:ext cx="11430000" cy="731520"/>
          </a:xfrm>
        </p:spPr>
        <p:txBody>
          <a:bodyPr/>
          <a:lstStyle>
            <a:lvl1pPr>
              <a:defRPr/>
            </a:lvl1pPr>
          </a:lstStyle>
          <a:p>
            <a:r>
              <a:rPr lang="en-US"/>
              <a:t>Click to edit Master title style</a:t>
            </a:r>
            <a:endParaRPr lang="en-US" dirty="0"/>
          </a:p>
        </p:txBody>
      </p:sp>
    </p:spTree>
    <p:extLst>
      <p:ext uri="{BB962C8B-B14F-4D97-AF65-F5344CB8AC3E}">
        <p14:creationId xmlns:p14="http://schemas.microsoft.com/office/powerpoint/2010/main" val="22069103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2_Title and Content BL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B12540B-7B8C-4538-9553-857173998AE4}"/>
              </a:ext>
            </a:extLst>
          </p:cNvPr>
          <p:cNvSpPr/>
          <p:nvPr userDrawn="1"/>
        </p:nvSpPr>
        <p:spPr bwMode="auto">
          <a:xfrm>
            <a:off x="0" y="102457"/>
            <a:ext cx="12192000" cy="6572979"/>
          </a:xfrm>
          <a:prstGeom prst="rect">
            <a:avLst/>
          </a:prstGeom>
          <a:solidFill>
            <a:schemeClr val="tx2">
              <a:lumMod val="5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2" name="Title 1"/>
          <p:cNvSpPr>
            <a:spLocks noGrp="1"/>
          </p:cNvSpPr>
          <p:nvPr>
            <p:ph type="title"/>
          </p:nvPr>
        </p:nvSpPr>
        <p:spPr>
          <a:xfrm>
            <a:off x="365760" y="182563"/>
            <a:ext cx="11430000" cy="731520"/>
          </a:xfrm>
        </p:spPr>
        <p:txBody>
          <a:bodyPr>
            <a:noAutofit/>
          </a:bodyPr>
          <a:lstStyle>
            <a:lvl1pPr>
              <a:defRPr sz="32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539496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845112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093361-5DEE-416E-BF8A-9AAC84762DF7}"/>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15" name="Rectangle 35"/>
          <p:cNvSpPr>
            <a:spLocks noGrp="1" noChangeArrowheads="1"/>
          </p:cNvSpPr>
          <p:nvPr>
            <p:ph type="ctrTitle" sz="quarter" hasCustomPrompt="1"/>
          </p:nvPr>
        </p:nvSpPr>
        <p:spPr>
          <a:xfrm>
            <a:off x="4688" y="2712785"/>
            <a:ext cx="12196689" cy="1626781"/>
          </a:xfrm>
          <a:ln>
            <a:noFill/>
          </a:ln>
        </p:spPr>
        <p:txBody>
          <a:bodyPr anchor="ctr">
            <a:normAutofit/>
          </a:bodyPr>
          <a:lstStyle>
            <a:lvl1pPr algn="ctr">
              <a:spcAft>
                <a:spcPts val="600"/>
              </a:spcAft>
              <a:defRPr sz="3600">
                <a:solidFill>
                  <a:schemeClr val="bg1"/>
                </a:solidFill>
              </a:defRPr>
            </a:lvl1pPr>
          </a:lstStyle>
          <a:p>
            <a:r>
              <a:rPr lang="en-US" dirty="0"/>
              <a:t>CLICK TO EDIT SECTION TITLE STYLE</a:t>
            </a:r>
          </a:p>
        </p:txBody>
      </p:sp>
    </p:spTree>
    <p:extLst>
      <p:ext uri="{BB962C8B-B14F-4D97-AF65-F5344CB8AC3E}">
        <p14:creationId xmlns:p14="http://schemas.microsoft.com/office/powerpoint/2010/main" val="38703829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2F31C54-28E4-451E-87C9-3AAB9056C6A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67055"/>
          </a:xfrm>
          <a:prstGeom prst="rect">
            <a:avLst/>
          </a:prstGeom>
        </p:spPr>
      </p:pic>
      <p:sp>
        <p:nvSpPr>
          <p:cNvPr id="5" name="TextBox 4"/>
          <p:cNvSpPr txBox="1"/>
          <p:nvPr/>
        </p:nvSpPr>
        <p:spPr>
          <a:xfrm>
            <a:off x="0" y="3223723"/>
            <a:ext cx="12192000" cy="604911"/>
          </a:xfrm>
          <a:prstGeom prst="rect">
            <a:avLst/>
          </a:prstGeom>
          <a:noFill/>
        </p:spPr>
        <p:txBody>
          <a:bodyPr wrap="none" rtlCol="0">
            <a:noAutofit/>
          </a:bodyPr>
          <a:lstStyle/>
          <a:p>
            <a:pPr algn="ctr">
              <a:spcBef>
                <a:spcPts val="0"/>
              </a:spcBef>
            </a:pPr>
            <a:r>
              <a:rPr lang="en-US" sz="2800" b="1" spc="150" baseline="0" dirty="0">
                <a:solidFill>
                  <a:schemeClr val="bg1"/>
                </a:solidFill>
                <a:latin typeface="+mj-lt"/>
              </a:rPr>
              <a:t>Together…Shaping the Future of Energy</a:t>
            </a:r>
            <a:r>
              <a:rPr lang="en-US" sz="2800" b="0" spc="150" baseline="0" dirty="0">
                <a:solidFill>
                  <a:schemeClr val="bg1"/>
                </a:solidFill>
                <a:latin typeface="+mn-lt"/>
              </a:rPr>
              <a:t>™</a:t>
            </a:r>
          </a:p>
        </p:txBody>
      </p:sp>
    </p:spTree>
    <p:extLst>
      <p:ext uri="{BB962C8B-B14F-4D97-AF65-F5344CB8AC3E}">
        <p14:creationId xmlns:p14="http://schemas.microsoft.com/office/powerpoint/2010/main" val="18774433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losing Slide Diversity">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B69AE35-706A-4560-B5DD-3058B630A07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5" name="TextBox 4"/>
          <p:cNvSpPr txBox="1"/>
          <p:nvPr/>
        </p:nvSpPr>
        <p:spPr>
          <a:xfrm>
            <a:off x="0" y="3223723"/>
            <a:ext cx="12192000" cy="604911"/>
          </a:xfrm>
          <a:prstGeom prst="rect">
            <a:avLst/>
          </a:prstGeom>
          <a:noFill/>
        </p:spPr>
        <p:txBody>
          <a:bodyPr wrap="none" rtlCol="0">
            <a:noAutofit/>
          </a:bodyPr>
          <a:lstStyle/>
          <a:p>
            <a:pPr algn="ctr">
              <a:spcBef>
                <a:spcPts val="0"/>
              </a:spcBef>
            </a:pPr>
            <a:r>
              <a:rPr lang="en-US" sz="2800" b="1" spc="150" baseline="0" dirty="0">
                <a:solidFill>
                  <a:schemeClr val="bg1"/>
                </a:solidFill>
                <a:latin typeface="+mj-lt"/>
              </a:rPr>
              <a:t>Together…Shaping the Future of Energy</a:t>
            </a:r>
            <a:r>
              <a:rPr lang="en-US" sz="2800" b="0" spc="150" baseline="0" dirty="0">
                <a:solidFill>
                  <a:schemeClr val="bg1"/>
                </a:solidFill>
                <a:latin typeface="+mn-lt"/>
              </a:rPr>
              <a:t>™</a:t>
            </a:r>
          </a:p>
        </p:txBody>
      </p:sp>
      <p:pic>
        <p:nvPicPr>
          <p:cNvPr id="4" name="Picture 3">
            <a:extLst>
              <a:ext uri="{FF2B5EF4-FFF2-40B4-BE49-F238E27FC236}">
                <a16:creationId xmlns:a16="http://schemas.microsoft.com/office/drawing/2014/main" id="{8836F209-0056-42E3-B38F-5FAA62C15D34}"/>
              </a:ext>
            </a:extLst>
          </p:cNvPr>
          <p:cNvPicPr>
            <a:picLocks noChangeAspect="1"/>
          </p:cNvPicPr>
          <p:nvPr userDrawn="1"/>
        </p:nvPicPr>
        <p:blipFill>
          <a:blip r:embed="rId3" cstate="screen">
            <a:duotone>
              <a:schemeClr val="accent4">
                <a:shade val="45000"/>
                <a:satMod val="135000"/>
              </a:schemeClr>
              <a:prstClr val="white"/>
            </a:duotone>
            <a:extLst>
              <a:ext uri="{28A0092B-C50C-407E-A947-70E740481C1C}">
                <a14:useLocalDpi xmlns:a14="http://schemas.microsoft.com/office/drawing/2010/main"/>
              </a:ext>
            </a:extLst>
          </a:blip>
          <a:stretch>
            <a:fillRect/>
          </a:stretch>
        </p:blipFill>
        <p:spPr>
          <a:xfrm>
            <a:off x="0" y="5443574"/>
            <a:ext cx="12188952" cy="1232355"/>
          </a:xfrm>
          <a:prstGeom prst="rect">
            <a:avLst/>
          </a:prstGeom>
        </p:spPr>
      </p:pic>
    </p:spTree>
    <p:extLst>
      <p:ext uri="{BB962C8B-B14F-4D97-AF65-F5344CB8AC3E}">
        <p14:creationId xmlns:p14="http://schemas.microsoft.com/office/powerpoint/2010/main" val="20995853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EPRI Title Slide">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A4125A4A-6E7B-4D52-B782-D35971C178A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14" name="Rectangle 13">
            <a:extLst>
              <a:ext uri="{FF2B5EF4-FFF2-40B4-BE49-F238E27FC236}">
                <a16:creationId xmlns:a16="http://schemas.microsoft.com/office/drawing/2014/main" id="{A68A5119-6328-45A2-B788-4D75501A863B}"/>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28708"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28707"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9" name="Rectangle 8"/>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8"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25" name="Group 24">
            <a:extLst>
              <a:ext uri="{FF2B5EF4-FFF2-40B4-BE49-F238E27FC236}">
                <a16:creationId xmlns:a16="http://schemas.microsoft.com/office/drawing/2014/main" id="{3915F8B0-B666-42D5-9101-41C9E224E801}"/>
              </a:ext>
            </a:extLst>
          </p:cNvPr>
          <p:cNvGrpSpPr/>
          <p:nvPr userDrawn="1"/>
        </p:nvGrpSpPr>
        <p:grpSpPr>
          <a:xfrm>
            <a:off x="338624" y="6181725"/>
            <a:ext cx="4435668" cy="542465"/>
            <a:chOff x="338624" y="6181725"/>
            <a:chExt cx="4435668" cy="542465"/>
          </a:xfrm>
        </p:grpSpPr>
        <p:sp>
          <p:nvSpPr>
            <p:cNvPr id="26" name="Text Box 47">
              <a:extLst>
                <a:ext uri="{FF2B5EF4-FFF2-40B4-BE49-F238E27FC236}">
                  <a16:creationId xmlns:a16="http://schemas.microsoft.com/office/drawing/2014/main" id="{8E8588FC-1D76-47C5-B595-0F9502D2BC62}"/>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7" name="TextBox 26">
              <a:hlinkClick r:id="rId3"/>
              <a:extLst>
                <a:ext uri="{FF2B5EF4-FFF2-40B4-BE49-F238E27FC236}">
                  <a16:creationId xmlns:a16="http://schemas.microsoft.com/office/drawing/2014/main" id="{B555F5C0-13E9-4F31-AC9E-6AA423B9AA45}"/>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8" name="Straight Connector 27">
              <a:extLst>
                <a:ext uri="{FF2B5EF4-FFF2-40B4-BE49-F238E27FC236}">
                  <a16:creationId xmlns:a16="http://schemas.microsoft.com/office/drawing/2014/main" id="{23518BE5-5103-47F0-BFFA-88320B777BD5}"/>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9" name="Picture 28">
              <a:hlinkClick r:id="rId4"/>
              <a:extLst>
                <a:ext uri="{FF2B5EF4-FFF2-40B4-BE49-F238E27FC236}">
                  <a16:creationId xmlns:a16="http://schemas.microsoft.com/office/drawing/2014/main" id="{F99B0C38-6987-4402-AC71-C1BDE714DE38}"/>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0" name="Picture 29">
              <a:hlinkClick r:id="rId6"/>
              <a:extLst>
                <a:ext uri="{FF2B5EF4-FFF2-40B4-BE49-F238E27FC236}">
                  <a16:creationId xmlns:a16="http://schemas.microsoft.com/office/drawing/2014/main" id="{5B7BD5C0-06C6-4AB3-BC4D-383CBA3FC508}"/>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1" name="Picture 30">
              <a:hlinkClick r:id="rId8"/>
              <a:extLst>
                <a:ext uri="{FF2B5EF4-FFF2-40B4-BE49-F238E27FC236}">
                  <a16:creationId xmlns:a16="http://schemas.microsoft.com/office/drawing/2014/main" id="{D6A42936-581D-4AE8-8C5D-114B70E95E13}"/>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4636932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NUC Title Slide">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D218B94F-AF87-4DF5-917F-68B3B9D7A8A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6" name="Rectangle 25">
            <a:extLst>
              <a:ext uri="{FF2B5EF4-FFF2-40B4-BE49-F238E27FC236}">
                <a16:creationId xmlns:a16="http://schemas.microsoft.com/office/drawing/2014/main" id="{B2F6689D-6A8A-4E1B-8998-9AC1E3ECD2C6}"/>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D7C3314F-86DB-4666-89BC-E224A47AA062}"/>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B4AEFD5D-4F01-4FFD-A6FA-B1A213C90EFF}"/>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9596A093-57F4-4FA6-BBBD-EA76DC5F2277}"/>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5F750E21-1D49-4E10-827D-200B25629710}"/>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07453110-6C0E-44E4-ACB1-022FA42D6846}"/>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4CC1F13D-4ED5-414F-B47A-3BB58384C68C}"/>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55C77DAA-8736-45B7-8579-3F371B2BE0BF}"/>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D494A2CC-906D-4738-8D19-75CF39B5EFE9}"/>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3" name="Picture 22">
              <a:hlinkClick r:id="rId4"/>
              <a:extLst>
                <a:ext uri="{FF2B5EF4-FFF2-40B4-BE49-F238E27FC236}">
                  <a16:creationId xmlns:a16="http://schemas.microsoft.com/office/drawing/2014/main" id="{6ED68CC2-1290-418C-A3D8-BF4003C7E2C9}"/>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4" name="Picture 23">
              <a:hlinkClick r:id="rId6"/>
              <a:extLst>
                <a:ext uri="{FF2B5EF4-FFF2-40B4-BE49-F238E27FC236}">
                  <a16:creationId xmlns:a16="http://schemas.microsoft.com/office/drawing/2014/main" id="{426FC693-794E-4D5A-859E-E566063163E9}"/>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5" name="Picture 24">
              <a:hlinkClick r:id="rId8"/>
              <a:extLst>
                <a:ext uri="{FF2B5EF4-FFF2-40B4-BE49-F238E27FC236}">
                  <a16:creationId xmlns:a16="http://schemas.microsoft.com/office/drawing/2014/main" id="{9CB44A66-913A-4906-AF8C-CAF624948AFC}"/>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33903569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E&amp;SES Title Slide">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4B199534-F376-4046-B2A5-0DABF23BCFF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9CA10209-2556-4E88-9C53-C82BB561D360}"/>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5A65CD8C-571F-4F13-9ACD-388A95F9C39D}"/>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70D9540F-8676-4DC9-9AD0-53E2E447A60B}"/>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45335DD4-CF31-4226-B0ED-6AC0861CE7F3}"/>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81B1AA5F-8799-4148-ADE4-03B6015AF9B8}"/>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0387B37E-24DE-41FE-88B8-CB71C413E485}"/>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F57861ED-D104-4B83-9E17-35CF65C933CB}"/>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C7DB855C-420B-4B9F-9C3D-E931FD2DF19C}"/>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89B135E8-388C-476B-82E7-3A3F166F4770}"/>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3" name="Picture 22">
              <a:hlinkClick r:id="rId4"/>
              <a:extLst>
                <a:ext uri="{FF2B5EF4-FFF2-40B4-BE49-F238E27FC236}">
                  <a16:creationId xmlns:a16="http://schemas.microsoft.com/office/drawing/2014/main" id="{E266B037-1BAF-478E-B5C5-9813F14BC6E3}"/>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4" name="Picture 23">
              <a:hlinkClick r:id="rId6"/>
              <a:extLst>
                <a:ext uri="{FF2B5EF4-FFF2-40B4-BE49-F238E27FC236}">
                  <a16:creationId xmlns:a16="http://schemas.microsoft.com/office/drawing/2014/main" id="{199E82FE-B4CC-442B-87B2-8AA034F45E84}"/>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6" name="Picture 25">
              <a:hlinkClick r:id="rId8"/>
              <a:extLst>
                <a:ext uri="{FF2B5EF4-FFF2-40B4-BE49-F238E27FC236}">
                  <a16:creationId xmlns:a16="http://schemas.microsoft.com/office/drawing/2014/main" id="{6FDA0DCD-8F49-4EC3-BAB9-28F0A9A0AAFB}"/>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13975862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I Title Slid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0933846D-8286-4C4F-9E84-0166B3B6F03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3" name="Rectangle 22">
            <a:extLst>
              <a:ext uri="{FF2B5EF4-FFF2-40B4-BE49-F238E27FC236}">
                <a16:creationId xmlns:a16="http://schemas.microsoft.com/office/drawing/2014/main" id="{5B49EC80-CE18-49D5-9DBD-93A4A1A9B1D5}"/>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336A74C0-A223-46BC-950A-5C256B933095}"/>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73DAF180-15A4-4BE3-B0CC-48CBC7F9C9E0}"/>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00003823-90A6-477A-AC03-4669EEFDD197}"/>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8C726F29-9B81-4284-BEAB-1D2A0A773AB9}"/>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260935A5-5331-4D5C-B8B2-E787D14F37CD}"/>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1543F947-2CD5-4999-91AD-575B7FBF6950}"/>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B5472040-DAF7-49EE-98F1-32B31821D271}"/>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FAF9D9D9-25D6-4B21-98BD-03C1BCC4484B}"/>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4" name="Picture 23">
              <a:hlinkClick r:id="rId4"/>
              <a:extLst>
                <a:ext uri="{FF2B5EF4-FFF2-40B4-BE49-F238E27FC236}">
                  <a16:creationId xmlns:a16="http://schemas.microsoft.com/office/drawing/2014/main" id="{0FD9CB8F-F626-433E-B0F9-62CFB7254493}"/>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6" name="Picture 25">
              <a:hlinkClick r:id="rId6"/>
              <a:extLst>
                <a:ext uri="{FF2B5EF4-FFF2-40B4-BE49-F238E27FC236}">
                  <a16:creationId xmlns:a16="http://schemas.microsoft.com/office/drawing/2014/main" id="{11CD34C3-0F8A-49C9-B966-3B44522D39EF}"/>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7" name="Picture 26">
              <a:hlinkClick r:id="rId8"/>
              <a:extLst>
                <a:ext uri="{FF2B5EF4-FFF2-40B4-BE49-F238E27FC236}">
                  <a16:creationId xmlns:a16="http://schemas.microsoft.com/office/drawing/2014/main" id="{2E7D2D06-4352-44B1-A75A-F5B807921D3D}"/>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95851848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G&amp;LCR Title Slide">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35804657-5855-4902-9A2C-CCCB0130A19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907981A0-E568-4019-80B5-520E03DD0A35}"/>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0E5FCFF2-B598-4D15-976B-D888841FBD6A}"/>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643D994C-FBFD-4CDC-AE44-B05123BF6BE8}"/>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C2417D22-7836-4487-85F1-3016BE1064FF}"/>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C2AA1D4D-8510-4AD9-8488-C60E3C249D83}"/>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0A4CB0F9-2B3B-4498-A401-385B85C289B4}"/>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F01B1046-0558-4D79-8DE8-F0CE2BE4AD44}"/>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A8CE954D-BB6A-4798-AA35-CAF9B0D557A1}"/>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5D9FAF62-DBCD-4B7D-B617-AF7627633546}"/>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3" name="Picture 22">
              <a:hlinkClick r:id="rId4"/>
              <a:extLst>
                <a:ext uri="{FF2B5EF4-FFF2-40B4-BE49-F238E27FC236}">
                  <a16:creationId xmlns:a16="http://schemas.microsoft.com/office/drawing/2014/main" id="{496FB102-C04A-43BC-918E-48AECF8B5371}"/>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4" name="Picture 23">
              <a:hlinkClick r:id="rId6"/>
              <a:extLst>
                <a:ext uri="{FF2B5EF4-FFF2-40B4-BE49-F238E27FC236}">
                  <a16:creationId xmlns:a16="http://schemas.microsoft.com/office/drawing/2014/main" id="{D350FCD0-BAB5-458B-B471-3BE1BB131518}"/>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6" name="Picture 25">
              <a:hlinkClick r:id="rId8"/>
              <a:extLst>
                <a:ext uri="{FF2B5EF4-FFF2-40B4-BE49-F238E27FC236}">
                  <a16:creationId xmlns:a16="http://schemas.microsoft.com/office/drawing/2014/main" id="{F194F28A-A69B-4A95-86BC-0E4BA0B7F06C}"/>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3850243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E&amp;SES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C31F06-3E89-4DC2-BB45-7EE9A7B32C9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5" name="Group 24">
            <a:extLst>
              <a:ext uri="{FF2B5EF4-FFF2-40B4-BE49-F238E27FC236}">
                <a16:creationId xmlns:a16="http://schemas.microsoft.com/office/drawing/2014/main" id="{F6A2914A-AAC4-4409-9DC2-C181488DA4B3}"/>
              </a:ext>
            </a:extLst>
          </p:cNvPr>
          <p:cNvGrpSpPr/>
          <p:nvPr userDrawn="1"/>
        </p:nvGrpSpPr>
        <p:grpSpPr>
          <a:xfrm>
            <a:off x="338624" y="6181725"/>
            <a:ext cx="4435668" cy="542465"/>
            <a:chOff x="338624" y="6181725"/>
            <a:chExt cx="4435668" cy="542465"/>
          </a:xfrm>
        </p:grpSpPr>
        <p:sp>
          <p:nvSpPr>
            <p:cNvPr id="29" name="Text Box 47">
              <a:extLst>
                <a:ext uri="{FF2B5EF4-FFF2-40B4-BE49-F238E27FC236}">
                  <a16:creationId xmlns:a16="http://schemas.microsoft.com/office/drawing/2014/main" id="{2AD0D039-F165-4672-8A4D-636C8A4722C6}"/>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33" name="TextBox 32">
              <a:hlinkClick r:id="rId3"/>
              <a:extLst>
                <a:ext uri="{FF2B5EF4-FFF2-40B4-BE49-F238E27FC236}">
                  <a16:creationId xmlns:a16="http://schemas.microsoft.com/office/drawing/2014/main" id="{21A3DC88-FB53-4B30-8657-1F27078A853D}"/>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5" name="Straight Connector 34">
              <a:extLst>
                <a:ext uri="{FF2B5EF4-FFF2-40B4-BE49-F238E27FC236}">
                  <a16:creationId xmlns:a16="http://schemas.microsoft.com/office/drawing/2014/main" id="{36D96DFB-D8B4-401B-BD76-D4FAB2779AC3}"/>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6" name="Picture 35">
              <a:hlinkClick r:id="rId4"/>
              <a:extLst>
                <a:ext uri="{FF2B5EF4-FFF2-40B4-BE49-F238E27FC236}">
                  <a16:creationId xmlns:a16="http://schemas.microsoft.com/office/drawing/2014/main" id="{6146E3C0-C099-4B35-AB14-7B6C4FAFEEDD}"/>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7" name="Picture 36">
              <a:hlinkClick r:id="rId6"/>
              <a:extLst>
                <a:ext uri="{FF2B5EF4-FFF2-40B4-BE49-F238E27FC236}">
                  <a16:creationId xmlns:a16="http://schemas.microsoft.com/office/drawing/2014/main" id="{0F94D77D-2453-4542-AFC0-11CA186E812A}"/>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8" name="Picture 37">
              <a:hlinkClick r:id="rId8"/>
              <a:extLst>
                <a:ext uri="{FF2B5EF4-FFF2-40B4-BE49-F238E27FC236}">
                  <a16:creationId xmlns:a16="http://schemas.microsoft.com/office/drawing/2014/main" id="{87C10504-8C10-4A69-A247-764C0BB9FCBC}"/>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0069129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IG&amp;ES Title Slide">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E4CC8DE4-AF4E-4926-8A8A-ACA8602B6BD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1" name="Rectangle 20">
            <a:extLst>
              <a:ext uri="{FF2B5EF4-FFF2-40B4-BE49-F238E27FC236}">
                <a16:creationId xmlns:a16="http://schemas.microsoft.com/office/drawing/2014/main" id="{7D7CEC4A-62D0-4F81-8EB9-510F6BCC9B07}"/>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32EE8C4C-C80D-4B67-BD1A-BD165CCB6409}"/>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028DD312-2F6A-4EFA-B517-A90F9D98A84D}"/>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D4CCBEA7-FFA3-48B4-8EDC-17A88D1D00F7}"/>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21F3C579-E00F-418A-9330-C831D8927FAA}"/>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481FAFA1-7ACA-406D-A5A4-14571839DA03}"/>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EF16550A-D1E6-4BC3-9BCC-3A1D120CCB3C}"/>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3" name="TextBox 22">
              <a:hlinkClick r:id="rId3"/>
              <a:extLst>
                <a:ext uri="{FF2B5EF4-FFF2-40B4-BE49-F238E27FC236}">
                  <a16:creationId xmlns:a16="http://schemas.microsoft.com/office/drawing/2014/main" id="{C595DB9E-CA56-42CA-AE58-9274DC0531B3}"/>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5" name="Straight Connector 24">
              <a:extLst>
                <a:ext uri="{FF2B5EF4-FFF2-40B4-BE49-F238E27FC236}">
                  <a16:creationId xmlns:a16="http://schemas.microsoft.com/office/drawing/2014/main" id="{ADA2057E-6BF0-4EAC-ABDB-897E79004048}"/>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6" name="Picture 25">
              <a:hlinkClick r:id="rId4"/>
              <a:extLst>
                <a:ext uri="{FF2B5EF4-FFF2-40B4-BE49-F238E27FC236}">
                  <a16:creationId xmlns:a16="http://schemas.microsoft.com/office/drawing/2014/main" id="{64E8E63B-8523-425C-A378-4CD1C302AC41}"/>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5" name="Picture 34">
              <a:hlinkClick r:id="rId6"/>
              <a:extLst>
                <a:ext uri="{FF2B5EF4-FFF2-40B4-BE49-F238E27FC236}">
                  <a16:creationId xmlns:a16="http://schemas.microsoft.com/office/drawing/2014/main" id="{6FC5D2A2-1EC4-457A-A219-1E5D9F5D378E}"/>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6" name="Picture 35">
              <a:hlinkClick r:id="rId8"/>
              <a:extLst>
                <a:ext uri="{FF2B5EF4-FFF2-40B4-BE49-F238E27FC236}">
                  <a16:creationId xmlns:a16="http://schemas.microsoft.com/office/drawing/2014/main" id="{6B33448B-151A-44CF-B915-3A912E890940}"/>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33720613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amp;DI Title Slid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0A818C76-D027-4782-BF0E-E69C3B82557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3" name="Rectangle 22">
            <a:extLst>
              <a:ext uri="{FF2B5EF4-FFF2-40B4-BE49-F238E27FC236}">
                <a16:creationId xmlns:a16="http://schemas.microsoft.com/office/drawing/2014/main" id="{20F6FA96-C33B-41E3-9BCE-272050322CF1}"/>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1B721F3F-4625-455B-9BF8-379B0FBB2191}"/>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A3505772-57DB-47F7-A86A-9C8E42CBB514}"/>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B4DD65E5-73E9-492A-8F6A-E73EDF3A5689}"/>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D009A0C7-50B8-4E2C-8CEC-4F38326727FB}"/>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6BC21AE3-D63A-4866-B7ED-158938FE5E04}"/>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EE32298B-4ED0-460E-B694-77BD2BCDE0A2}"/>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416983F7-33E8-4C89-B536-0444301A0342}"/>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3149A679-AC02-4361-94DA-EDF8A2DE2876}"/>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4" name="Picture 23">
              <a:hlinkClick r:id="rId4"/>
              <a:extLst>
                <a:ext uri="{FF2B5EF4-FFF2-40B4-BE49-F238E27FC236}">
                  <a16:creationId xmlns:a16="http://schemas.microsoft.com/office/drawing/2014/main" id="{72CA7F54-B2E6-4D34-83A5-9D11835C50A7}"/>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6" name="Picture 25">
              <a:hlinkClick r:id="rId6"/>
              <a:extLst>
                <a:ext uri="{FF2B5EF4-FFF2-40B4-BE49-F238E27FC236}">
                  <a16:creationId xmlns:a16="http://schemas.microsoft.com/office/drawing/2014/main" id="{3CD3E72F-EEF5-42BA-8DFE-F2111B946C8A}"/>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7" name="Picture 26">
              <a:hlinkClick r:id="rId8"/>
              <a:extLst>
                <a:ext uri="{FF2B5EF4-FFF2-40B4-BE49-F238E27FC236}">
                  <a16:creationId xmlns:a16="http://schemas.microsoft.com/office/drawing/2014/main" id="{9123B563-BEFC-4447-8048-E66367BFBDF1}"/>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7104901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noAutofit/>
          </a:bodyPr>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539496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052614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with Highlight Box">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noAutofit/>
          </a:bodyPr>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484632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04FAA409-EC2B-4245-BB55-6C0CC85D75F0}"/>
              </a:ext>
            </a:extLst>
          </p:cNvPr>
          <p:cNvSpPr>
            <a:spLocks noGrp="1"/>
          </p:cNvSpPr>
          <p:nvPr>
            <p:ph type="body" sz="quarter" idx="10"/>
          </p:nvPr>
        </p:nvSpPr>
        <p:spPr>
          <a:xfrm>
            <a:off x="365125" y="5943600"/>
            <a:ext cx="11430000" cy="548640"/>
          </a:xfrm>
          <a:solidFill>
            <a:srgbClr val="0040C0"/>
          </a:solidFill>
        </p:spPr>
        <p:txBody>
          <a:bodyPr anchor="ctr">
            <a:normAutofit/>
          </a:bodyPr>
          <a:lstStyle>
            <a:lvl1pPr marL="0" indent="0" algn="ctr">
              <a:spcAft>
                <a:spcPts val="0"/>
              </a:spcAft>
              <a:buNone/>
              <a:defRPr sz="2800" b="1">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15075604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Only with Highlight Bo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3E03F-F02F-4FA3-91CB-67CB140953AE}"/>
              </a:ext>
            </a:extLst>
          </p:cNvPr>
          <p:cNvSpPr>
            <a:spLocks noGrp="1"/>
          </p:cNvSpPr>
          <p:nvPr>
            <p:ph type="title"/>
          </p:nvPr>
        </p:nvSpPr>
        <p:spPr>
          <a:xfrm>
            <a:off x="365760" y="182563"/>
            <a:ext cx="11430000" cy="731520"/>
          </a:xfrm>
        </p:spPr>
        <p:txBody>
          <a:bodyPr/>
          <a:lstStyle/>
          <a:p>
            <a:r>
              <a:rPr lang="en-US"/>
              <a:t>Click to edit Master title style</a:t>
            </a:r>
          </a:p>
        </p:txBody>
      </p:sp>
      <p:sp>
        <p:nvSpPr>
          <p:cNvPr id="5" name="Text Placeholder 4">
            <a:extLst>
              <a:ext uri="{FF2B5EF4-FFF2-40B4-BE49-F238E27FC236}">
                <a16:creationId xmlns:a16="http://schemas.microsoft.com/office/drawing/2014/main" id="{527D7085-5105-4024-BD3C-F69FB71287EC}"/>
              </a:ext>
            </a:extLst>
          </p:cNvPr>
          <p:cNvSpPr>
            <a:spLocks noGrp="1"/>
          </p:cNvSpPr>
          <p:nvPr>
            <p:ph type="body" sz="quarter" idx="10"/>
          </p:nvPr>
        </p:nvSpPr>
        <p:spPr>
          <a:xfrm>
            <a:off x="365760" y="5943600"/>
            <a:ext cx="11430000" cy="548640"/>
          </a:xfrm>
          <a:solidFill>
            <a:srgbClr val="0040C0"/>
          </a:solidFill>
        </p:spPr>
        <p:txBody>
          <a:bodyPr anchor="ctr">
            <a:normAutofit/>
          </a:bodyPr>
          <a:lstStyle>
            <a:lvl1pPr marL="0" indent="0" algn="ctr">
              <a:buNone/>
              <a:defRPr sz="2800" b="1">
                <a:solidFill>
                  <a:schemeClr val="bg1"/>
                </a:solidFill>
                <a:latin typeface="+mj-lt"/>
              </a:defRPr>
            </a:lvl1pPr>
            <a:lvl2pPr marL="287338" indent="0">
              <a:buNone/>
              <a:defRPr/>
            </a:lvl2pPr>
          </a:lstStyle>
          <a:p>
            <a:pPr lvl="0"/>
            <a:r>
              <a:rPr lang="en-US"/>
              <a:t>Click to edit Master text styles</a:t>
            </a:r>
          </a:p>
        </p:txBody>
      </p:sp>
    </p:spTree>
    <p:extLst>
      <p:ext uri="{BB962C8B-B14F-4D97-AF65-F5344CB8AC3E}">
        <p14:creationId xmlns:p14="http://schemas.microsoft.com/office/powerpoint/2010/main" val="22807026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Tree>
    <p:extLst>
      <p:ext uri="{BB962C8B-B14F-4D97-AF65-F5344CB8AC3E}">
        <p14:creationId xmlns:p14="http://schemas.microsoft.com/office/powerpoint/2010/main" val="369001262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65760" y="1005840"/>
            <a:ext cx="5577840" cy="539496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005840"/>
            <a:ext cx="5577840" cy="539496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66288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Columns with Highlight Box">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65760" y="1005840"/>
            <a:ext cx="5577840" cy="484632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17920" y="1005840"/>
            <a:ext cx="5577840" cy="484632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A406BC8-8ED2-4FB9-9CC1-C26081116C72}"/>
              </a:ext>
            </a:extLst>
          </p:cNvPr>
          <p:cNvSpPr>
            <a:spLocks noGrp="1"/>
          </p:cNvSpPr>
          <p:nvPr>
            <p:ph type="body" sz="quarter" idx="10"/>
          </p:nvPr>
        </p:nvSpPr>
        <p:spPr>
          <a:xfrm>
            <a:off x="365760" y="5943600"/>
            <a:ext cx="11430000" cy="548640"/>
          </a:xfrm>
          <a:solidFill>
            <a:srgbClr val="0040C0"/>
          </a:solidFill>
        </p:spPr>
        <p:txBody>
          <a:bodyPr anchor="ctr">
            <a:normAutofit/>
          </a:bodyPr>
          <a:lstStyle>
            <a:lvl1pPr marL="0" indent="0" algn="ctr">
              <a:buNone/>
              <a:defRPr sz="2800" b="1">
                <a:solidFill>
                  <a:schemeClr val="bg1"/>
                </a:solidFill>
                <a:latin typeface="+mj-lt"/>
              </a:defRPr>
            </a:lvl1pPr>
            <a:lvl2pPr marL="287338" indent="0">
              <a:buNone/>
              <a:defRPr/>
            </a:lvl2pPr>
          </a:lstStyle>
          <a:p>
            <a:pPr lvl="0"/>
            <a:r>
              <a:rPr lang="en-US"/>
              <a:t>Click to edit Master text styles</a:t>
            </a:r>
          </a:p>
        </p:txBody>
      </p:sp>
    </p:spTree>
    <p:extLst>
      <p:ext uri="{BB962C8B-B14F-4D97-AF65-F5344CB8AC3E}">
        <p14:creationId xmlns:p14="http://schemas.microsoft.com/office/powerpoint/2010/main" val="412397998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182880"/>
            <a:ext cx="11430000" cy="73152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365760" y="1005840"/>
            <a:ext cx="5577840" cy="639762"/>
          </a:xfrm>
        </p:spPr>
        <p:txBody>
          <a:bodyPr anchor="b">
            <a:normAutofit/>
          </a:bodyPr>
          <a:lstStyle>
            <a:lvl1pPr marL="0" indent="0">
              <a:buNone/>
              <a:defRPr sz="2400" b="1">
                <a:solidFill>
                  <a:schemeClr val="bg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760" y="1737360"/>
            <a:ext cx="5577840" cy="466344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17920" y="1005840"/>
            <a:ext cx="5577840" cy="639762"/>
          </a:xfrm>
        </p:spPr>
        <p:txBody>
          <a:bodyPr anchor="b">
            <a:normAutofit/>
          </a:bodyPr>
          <a:lstStyle>
            <a:lvl1pPr marL="0" indent="0">
              <a:buNone/>
              <a:defRPr sz="2400" b="1">
                <a:solidFill>
                  <a:schemeClr val="bg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19" y="1737360"/>
            <a:ext cx="5577840" cy="466344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677155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1610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F156AC-AC73-4A21-8467-792B1286286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3" name="Group 22">
            <a:extLst>
              <a:ext uri="{FF2B5EF4-FFF2-40B4-BE49-F238E27FC236}">
                <a16:creationId xmlns:a16="http://schemas.microsoft.com/office/drawing/2014/main" id="{55DC62A5-1095-42CE-AB5A-BD29C0D13141}"/>
              </a:ext>
            </a:extLst>
          </p:cNvPr>
          <p:cNvGrpSpPr/>
          <p:nvPr userDrawn="1"/>
        </p:nvGrpSpPr>
        <p:grpSpPr>
          <a:xfrm>
            <a:off x="338624" y="6181725"/>
            <a:ext cx="4435668" cy="542465"/>
            <a:chOff x="338624" y="6181725"/>
            <a:chExt cx="4435668" cy="542465"/>
          </a:xfrm>
        </p:grpSpPr>
        <p:sp>
          <p:nvSpPr>
            <p:cNvPr id="25" name="Text Box 47">
              <a:extLst>
                <a:ext uri="{FF2B5EF4-FFF2-40B4-BE49-F238E27FC236}">
                  <a16:creationId xmlns:a16="http://schemas.microsoft.com/office/drawing/2014/main" id="{4EC5A6E3-655F-4AB9-A7A8-7A9AEBB90628}"/>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9" name="TextBox 28">
              <a:hlinkClick r:id="rId3"/>
              <a:extLst>
                <a:ext uri="{FF2B5EF4-FFF2-40B4-BE49-F238E27FC236}">
                  <a16:creationId xmlns:a16="http://schemas.microsoft.com/office/drawing/2014/main" id="{7FA55AB5-8BF7-460F-A30D-2A37692BE320}"/>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3" name="Straight Connector 32">
              <a:extLst>
                <a:ext uri="{FF2B5EF4-FFF2-40B4-BE49-F238E27FC236}">
                  <a16:creationId xmlns:a16="http://schemas.microsoft.com/office/drawing/2014/main" id="{86F0D2FF-7C62-45DB-97AF-E1FB43BCA515}"/>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5" name="Picture 34">
              <a:hlinkClick r:id="rId4"/>
              <a:extLst>
                <a:ext uri="{FF2B5EF4-FFF2-40B4-BE49-F238E27FC236}">
                  <a16:creationId xmlns:a16="http://schemas.microsoft.com/office/drawing/2014/main" id="{BB2176D2-CCA7-46B6-88D4-4AA41D992D1C}"/>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6" name="Picture 35">
              <a:hlinkClick r:id="rId6"/>
              <a:extLst>
                <a:ext uri="{FF2B5EF4-FFF2-40B4-BE49-F238E27FC236}">
                  <a16:creationId xmlns:a16="http://schemas.microsoft.com/office/drawing/2014/main" id="{49AE2524-F34D-4267-9E9F-139BFEEA0111}"/>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7" name="Picture 36">
              <a:hlinkClick r:id="rId8"/>
              <a:extLst>
                <a:ext uri="{FF2B5EF4-FFF2-40B4-BE49-F238E27FC236}">
                  <a16:creationId xmlns:a16="http://schemas.microsoft.com/office/drawing/2014/main" id="{6E26CD04-ED04-44D5-BFD2-E52A16C4B47B}"/>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35002299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s with 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8B126F-922E-4C6E-87A5-234451CAD762}"/>
              </a:ext>
            </a:extLst>
          </p:cNvPr>
          <p:cNvSpPr/>
          <p:nvPr userDrawn="1"/>
        </p:nvSpPr>
        <p:spPr bwMode="auto">
          <a:xfrm>
            <a:off x="6096000" y="102457"/>
            <a:ext cx="6096000" cy="6572979"/>
          </a:xfrm>
          <a:prstGeom prst="rect">
            <a:avLst/>
          </a:prstGeom>
          <a:solidFill>
            <a:schemeClr val="tx2">
              <a:lumMod val="50000"/>
            </a:schemeClr>
          </a:solidFill>
          <a:ln w="9525" cap="flat" cmpd="sng" algn="ctr">
            <a:noFill/>
            <a:prstDash val="solid"/>
            <a:round/>
            <a:headEnd type="none" w="med" len="med"/>
            <a:tailEnd type="none" w="med" len="med"/>
          </a:ln>
          <a:effectLst>
            <a:innerShdw blurRad="431800" dist="50800" dir="108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8" name="Rectangle 7">
            <a:extLst>
              <a:ext uri="{FF2B5EF4-FFF2-40B4-BE49-F238E27FC236}">
                <a16:creationId xmlns:a16="http://schemas.microsoft.com/office/drawing/2014/main" id="{01437305-8BFE-47C1-96DD-CEDBF8D6719E}"/>
              </a:ext>
            </a:extLst>
          </p:cNvPr>
          <p:cNvSpPr/>
          <p:nvPr userDrawn="1"/>
        </p:nvSpPr>
        <p:spPr bwMode="auto">
          <a:xfrm>
            <a:off x="6230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0E0D2D6E-8982-430B-958E-9129593AD32F}"/>
              </a:ext>
            </a:extLst>
          </p:cNvPr>
          <p:cNvSpPr>
            <a:spLocks noGrp="1"/>
          </p:cNvSpPr>
          <p:nvPr>
            <p:ph type="title"/>
          </p:nvPr>
        </p:nvSpPr>
        <p:spPr>
          <a:xfrm>
            <a:off x="365760" y="182563"/>
            <a:ext cx="5339301" cy="1159220"/>
          </a:xfrm>
        </p:spPr>
        <p:txBody>
          <a:bodyPr/>
          <a:lstStyle/>
          <a:p>
            <a:r>
              <a:rPr lang="en-US" dirty="0"/>
              <a:t>Click to edit Master title style</a:t>
            </a:r>
          </a:p>
        </p:txBody>
      </p:sp>
      <p:sp>
        <p:nvSpPr>
          <p:cNvPr id="6" name="Content Placeholder 2">
            <a:extLst>
              <a:ext uri="{FF2B5EF4-FFF2-40B4-BE49-F238E27FC236}">
                <a16:creationId xmlns:a16="http://schemas.microsoft.com/office/drawing/2014/main" id="{51DCA2EA-788A-4791-942C-72070DBE8250}"/>
              </a:ext>
            </a:extLst>
          </p:cNvPr>
          <p:cNvSpPr>
            <a:spLocks noGrp="1"/>
          </p:cNvSpPr>
          <p:nvPr>
            <p:ph idx="10"/>
          </p:nvPr>
        </p:nvSpPr>
        <p:spPr>
          <a:xfrm>
            <a:off x="642067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6B309C7D-4404-4906-9C22-B1C52782E5FC}"/>
              </a:ext>
            </a:extLst>
          </p:cNvPr>
          <p:cNvSpPr>
            <a:spLocks noGrp="1"/>
          </p:cNvSpPr>
          <p:nvPr>
            <p:ph idx="11"/>
          </p:nvPr>
        </p:nvSpPr>
        <p:spPr>
          <a:xfrm>
            <a:off x="36774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9733018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102457"/>
            <a:ext cx="6096000" cy="6572979"/>
          </a:xfrm>
          <a:prstGeom prst="rect">
            <a:avLst/>
          </a:prstGeom>
          <a:solidFill>
            <a:schemeClr val="tx2">
              <a:lumMod val="50000"/>
            </a:schemeClr>
          </a:solidFill>
          <a:ln w="9525" cap="flat" cmpd="sng" algn="ctr">
            <a:noFill/>
            <a:prstDash val="solid"/>
            <a:round/>
            <a:headEnd type="none" w="med" len="med"/>
            <a:tailEnd type="none" w="med" len="med"/>
          </a:ln>
          <a:effectLst>
            <a:innerShdw blurRad="431800" dist="50800" dir="108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134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A52D29BE-28DD-432F-8C22-AE8C1D0534D8}"/>
              </a:ext>
            </a:extLst>
          </p:cNvPr>
          <p:cNvSpPr>
            <a:spLocks noGrp="1"/>
          </p:cNvSpPr>
          <p:nvPr>
            <p:ph type="title"/>
          </p:nvPr>
        </p:nvSpPr>
        <p:spPr>
          <a:xfrm>
            <a:off x="6420678" y="182563"/>
            <a:ext cx="5339301" cy="1159220"/>
          </a:xfrm>
        </p:spPr>
        <p:txBody>
          <a:bodyPr/>
          <a:lstStyle/>
          <a:p>
            <a:r>
              <a:rPr lang="en-US" dirty="0"/>
              <a:t>Click to edit Master title style</a:t>
            </a:r>
          </a:p>
        </p:txBody>
      </p:sp>
      <p:sp>
        <p:nvSpPr>
          <p:cNvPr id="5" name="Content Placeholder 2">
            <a:extLst>
              <a:ext uri="{FF2B5EF4-FFF2-40B4-BE49-F238E27FC236}">
                <a16:creationId xmlns:a16="http://schemas.microsoft.com/office/drawing/2014/main" id="{7C14443C-E161-4BFE-8357-B61CEFEC84F0}"/>
              </a:ext>
            </a:extLst>
          </p:cNvPr>
          <p:cNvSpPr>
            <a:spLocks noGrp="1"/>
          </p:cNvSpPr>
          <p:nvPr>
            <p:ph idx="10"/>
          </p:nvPr>
        </p:nvSpPr>
        <p:spPr>
          <a:xfrm>
            <a:off x="642067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a:extLst>
              <a:ext uri="{FF2B5EF4-FFF2-40B4-BE49-F238E27FC236}">
                <a16:creationId xmlns:a16="http://schemas.microsoft.com/office/drawing/2014/main" id="{CC69AFDA-38D1-42E9-ADFD-FDEBA76A2A99}"/>
              </a:ext>
            </a:extLst>
          </p:cNvPr>
          <p:cNvSpPr>
            <a:spLocks noGrp="1"/>
          </p:cNvSpPr>
          <p:nvPr>
            <p:ph idx="11"/>
          </p:nvPr>
        </p:nvSpPr>
        <p:spPr>
          <a:xfrm>
            <a:off x="36774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3338890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6096000" y="102457"/>
            <a:ext cx="6096000" cy="6572979"/>
          </a:xfrm>
          <a:prstGeom prst="rect">
            <a:avLst/>
          </a:prstGeom>
          <a:solidFill>
            <a:schemeClr val="bg1"/>
          </a:solidFill>
          <a:ln w="9525" cap="flat" cmpd="sng" algn="ctr">
            <a:noFill/>
            <a:prstDash val="solid"/>
            <a:round/>
            <a:headEnd type="none" w="med" len="med"/>
            <a:tailEnd type="none" w="med" len="med"/>
          </a:ln>
          <a:effectLst>
            <a:innerShdw blurRad="431800" dist="50800" dir="10800000">
              <a:schemeClr val="bg1">
                <a:lumMod val="65000"/>
                <a:alpha val="50000"/>
              </a:scheme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6230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3EC10187-5F99-4C76-A9CB-1D435648E155}"/>
              </a:ext>
            </a:extLst>
          </p:cNvPr>
          <p:cNvSpPr>
            <a:spLocks noGrp="1"/>
          </p:cNvSpPr>
          <p:nvPr>
            <p:ph type="title"/>
          </p:nvPr>
        </p:nvSpPr>
        <p:spPr>
          <a:xfrm>
            <a:off x="6368995" y="182563"/>
            <a:ext cx="5339301" cy="1159220"/>
          </a:xfrm>
        </p:spPr>
        <p:txBody>
          <a:bodyPr/>
          <a:lstStyle>
            <a:lvl1pPr>
              <a:defRPr>
                <a:solidFill>
                  <a:schemeClr val="tx1">
                    <a:lumMod val="85000"/>
                    <a:lumOff val="15000"/>
                  </a:schemeClr>
                </a:solidFill>
              </a:defRPr>
            </a:lvl1pPr>
          </a:lstStyle>
          <a:p>
            <a:r>
              <a:rPr lang="en-US" dirty="0"/>
              <a:t>Click to edit Master title style</a:t>
            </a:r>
          </a:p>
        </p:txBody>
      </p:sp>
      <p:sp>
        <p:nvSpPr>
          <p:cNvPr id="8" name="Content Placeholder 2">
            <a:extLst>
              <a:ext uri="{FF2B5EF4-FFF2-40B4-BE49-F238E27FC236}">
                <a16:creationId xmlns:a16="http://schemas.microsoft.com/office/drawing/2014/main" id="{50322DE9-A995-49C6-AB11-26EBFBE58EF8}"/>
              </a:ext>
            </a:extLst>
          </p:cNvPr>
          <p:cNvSpPr>
            <a:spLocks noGrp="1"/>
          </p:cNvSpPr>
          <p:nvPr>
            <p:ph sz="half" idx="10"/>
          </p:nvPr>
        </p:nvSpPr>
        <p:spPr>
          <a:xfrm>
            <a:off x="6368995"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9284C2FD-77F4-4CA6-B013-4AF023D22F66}"/>
              </a:ext>
            </a:extLst>
          </p:cNvPr>
          <p:cNvSpPr>
            <a:spLocks noGrp="1"/>
          </p:cNvSpPr>
          <p:nvPr>
            <p:ph idx="11"/>
          </p:nvPr>
        </p:nvSpPr>
        <p:spPr>
          <a:xfrm>
            <a:off x="36774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874247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102457"/>
            <a:ext cx="6096000" cy="6572979"/>
          </a:xfrm>
          <a:prstGeom prst="rect">
            <a:avLst/>
          </a:prstGeom>
          <a:solidFill>
            <a:schemeClr val="bg1"/>
          </a:solidFill>
          <a:ln w="9525" cap="flat" cmpd="sng" algn="ctr">
            <a:noFill/>
            <a:prstDash val="solid"/>
            <a:round/>
            <a:headEnd type="none" w="med" len="med"/>
            <a:tailEnd type="none" w="med" len="med"/>
          </a:ln>
          <a:effectLst>
            <a:innerShdw blurRad="431800" dist="50800" dir="10800000">
              <a:schemeClr val="bg1">
                <a:lumMod val="65000"/>
                <a:alpha val="50000"/>
              </a:scheme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134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014F37B4-A3A1-47F0-B953-F087A6BCAC1A}"/>
              </a:ext>
            </a:extLst>
          </p:cNvPr>
          <p:cNvSpPr>
            <a:spLocks noGrp="1"/>
          </p:cNvSpPr>
          <p:nvPr>
            <p:ph type="title"/>
          </p:nvPr>
        </p:nvSpPr>
        <p:spPr>
          <a:xfrm>
            <a:off x="6420678" y="182563"/>
            <a:ext cx="5339301" cy="1159220"/>
          </a:xfrm>
        </p:spPr>
        <p:txBody>
          <a:bodyPr/>
          <a:lstStyle/>
          <a:p>
            <a:r>
              <a:rPr lang="en-US" dirty="0"/>
              <a:t>Click to edit Master title style</a:t>
            </a:r>
          </a:p>
        </p:txBody>
      </p:sp>
      <p:sp>
        <p:nvSpPr>
          <p:cNvPr id="5" name="Content Placeholder 2">
            <a:extLst>
              <a:ext uri="{FF2B5EF4-FFF2-40B4-BE49-F238E27FC236}">
                <a16:creationId xmlns:a16="http://schemas.microsoft.com/office/drawing/2014/main" id="{D1B47D12-FA39-425B-A70E-42978C42F4A4}"/>
              </a:ext>
            </a:extLst>
          </p:cNvPr>
          <p:cNvSpPr>
            <a:spLocks noGrp="1"/>
          </p:cNvSpPr>
          <p:nvPr>
            <p:ph idx="10"/>
          </p:nvPr>
        </p:nvSpPr>
        <p:spPr>
          <a:xfrm>
            <a:off x="642067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C3073C21-095B-4B2C-A4ED-0E0B4E165ECA}"/>
              </a:ext>
            </a:extLst>
          </p:cNvPr>
          <p:cNvSpPr>
            <a:spLocks noGrp="1"/>
          </p:cNvSpPr>
          <p:nvPr>
            <p:ph sz="half" idx="1"/>
          </p:nvPr>
        </p:nvSpPr>
        <p:spPr>
          <a:xfrm>
            <a:off x="365760"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6872445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906308"/>
            <a:ext cx="4071169" cy="5769128"/>
          </a:xfrm>
          <a:prstGeom prst="rect">
            <a:avLst/>
          </a:prstGeom>
          <a:solidFill>
            <a:schemeClr val="tx2">
              <a:lumMod val="5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Rectangle 3">
            <a:extLst>
              <a:ext uri="{FF2B5EF4-FFF2-40B4-BE49-F238E27FC236}">
                <a16:creationId xmlns:a16="http://schemas.microsoft.com/office/drawing/2014/main" id="{E7DE2BCA-D966-4BA4-98A1-F55CD4BEB28B}"/>
              </a:ext>
            </a:extLst>
          </p:cNvPr>
          <p:cNvSpPr/>
          <p:nvPr userDrawn="1"/>
        </p:nvSpPr>
        <p:spPr bwMode="auto">
          <a:xfrm>
            <a:off x="4065024" y="906308"/>
            <a:ext cx="4071169" cy="5769128"/>
          </a:xfrm>
          <a:prstGeom prst="rect">
            <a:avLst/>
          </a:prstGeom>
          <a:solidFill>
            <a:schemeClr val="tx2"/>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5" name="Rectangle 4">
            <a:extLst>
              <a:ext uri="{FF2B5EF4-FFF2-40B4-BE49-F238E27FC236}">
                <a16:creationId xmlns:a16="http://schemas.microsoft.com/office/drawing/2014/main" id="{D0C36B46-B989-40E8-92AD-90AFDD95A969}"/>
              </a:ext>
            </a:extLst>
          </p:cNvPr>
          <p:cNvSpPr/>
          <p:nvPr userDrawn="1"/>
        </p:nvSpPr>
        <p:spPr bwMode="auto">
          <a:xfrm>
            <a:off x="8120831" y="906308"/>
            <a:ext cx="4071169" cy="5769128"/>
          </a:xfrm>
          <a:prstGeom prst="rect">
            <a:avLst/>
          </a:prstGeom>
          <a:solidFill>
            <a:schemeClr val="tx2">
              <a:lumMod val="60000"/>
              <a:lumOff val="4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8" name="Title 1">
            <a:extLst>
              <a:ext uri="{FF2B5EF4-FFF2-40B4-BE49-F238E27FC236}">
                <a16:creationId xmlns:a16="http://schemas.microsoft.com/office/drawing/2014/main" id="{E3E401EC-CFA2-4017-97FF-9969674171FA}"/>
              </a:ext>
            </a:extLst>
          </p:cNvPr>
          <p:cNvSpPr>
            <a:spLocks noGrp="1"/>
          </p:cNvSpPr>
          <p:nvPr>
            <p:ph type="title"/>
          </p:nvPr>
        </p:nvSpPr>
        <p:spPr>
          <a:xfrm>
            <a:off x="365760" y="182880"/>
            <a:ext cx="11430000" cy="731520"/>
          </a:xfrm>
        </p:spPr>
        <p:txBody>
          <a:bodyPr/>
          <a:lstStyle>
            <a:lvl1pPr>
              <a:defRPr/>
            </a:lvl1pPr>
          </a:lstStyle>
          <a:p>
            <a:r>
              <a:rPr lang="en-US"/>
              <a:t>Click to edit Master title style</a:t>
            </a:r>
            <a:endParaRPr lang="en-US" dirty="0"/>
          </a:p>
        </p:txBody>
      </p:sp>
    </p:spTree>
    <p:extLst>
      <p:ext uri="{BB962C8B-B14F-4D97-AF65-F5344CB8AC3E}">
        <p14:creationId xmlns:p14="http://schemas.microsoft.com/office/powerpoint/2010/main" val="104025630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11DCEBE-AECA-4A38-9A16-6E2B7E8D9AF5}"/>
              </a:ext>
            </a:extLst>
          </p:cNvPr>
          <p:cNvSpPr/>
          <p:nvPr userDrawn="1"/>
        </p:nvSpPr>
        <p:spPr bwMode="auto">
          <a:xfrm>
            <a:off x="0" y="102457"/>
            <a:ext cx="12192000" cy="6572979"/>
          </a:xfrm>
          <a:prstGeom prst="rect">
            <a:avLst/>
          </a:prstGeom>
          <a:solidFill>
            <a:schemeClr val="tx2">
              <a:lumMod val="5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2" name="Title 1"/>
          <p:cNvSpPr>
            <a:spLocks noGrp="1"/>
          </p:cNvSpPr>
          <p:nvPr>
            <p:ph type="title"/>
          </p:nvPr>
        </p:nvSpPr>
        <p:spPr>
          <a:xfrm>
            <a:off x="365760" y="182563"/>
            <a:ext cx="11430000" cy="731520"/>
          </a:xfrm>
        </p:spPr>
        <p:txBody>
          <a:bodyPr>
            <a:noAutofit/>
          </a:bodyPr>
          <a:lstStyle>
            <a:lvl1pPr>
              <a:defRPr sz="32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539496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66606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201B213-0E7A-407F-8B15-06AFF53336B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15" name="Rectangle 35"/>
          <p:cNvSpPr>
            <a:spLocks noGrp="1" noChangeArrowheads="1"/>
          </p:cNvSpPr>
          <p:nvPr>
            <p:ph type="ctrTitle" sz="quarter" hasCustomPrompt="1"/>
          </p:nvPr>
        </p:nvSpPr>
        <p:spPr>
          <a:xfrm>
            <a:off x="4688" y="2712785"/>
            <a:ext cx="12196689" cy="1626781"/>
          </a:xfrm>
          <a:ln>
            <a:noFill/>
          </a:ln>
        </p:spPr>
        <p:txBody>
          <a:bodyPr anchor="ctr">
            <a:normAutofit/>
          </a:bodyPr>
          <a:lstStyle>
            <a:lvl1pPr algn="ctr">
              <a:spcAft>
                <a:spcPts val="600"/>
              </a:spcAft>
              <a:defRPr sz="3600">
                <a:solidFill>
                  <a:schemeClr val="tx2">
                    <a:lumMod val="40000"/>
                    <a:lumOff val="60000"/>
                  </a:schemeClr>
                </a:solidFill>
                <a:effectLst>
                  <a:outerShdw blurRad="38100" dist="38100" dir="2700000" algn="tl">
                    <a:srgbClr val="000000">
                      <a:alpha val="43137"/>
                    </a:srgbClr>
                  </a:outerShdw>
                </a:effectLst>
              </a:defRPr>
            </a:lvl1pPr>
          </a:lstStyle>
          <a:p>
            <a:r>
              <a:rPr lang="en-US" dirty="0"/>
              <a:t>CLICK TO EDIT SECTION TITLE STYLE</a:t>
            </a:r>
          </a:p>
        </p:txBody>
      </p:sp>
    </p:spTree>
    <p:extLst>
      <p:ext uri="{BB962C8B-B14F-4D97-AF65-F5344CB8AC3E}">
        <p14:creationId xmlns:p14="http://schemas.microsoft.com/office/powerpoint/2010/main" val="167316168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losing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7DEF42B-8BE6-4527-957D-01CFF45BBE0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5" name="TextBox 4"/>
          <p:cNvSpPr txBox="1"/>
          <p:nvPr/>
        </p:nvSpPr>
        <p:spPr>
          <a:xfrm>
            <a:off x="0" y="3223723"/>
            <a:ext cx="12192000" cy="604911"/>
          </a:xfrm>
          <a:prstGeom prst="rect">
            <a:avLst/>
          </a:prstGeom>
          <a:noFill/>
        </p:spPr>
        <p:txBody>
          <a:bodyPr wrap="none" rtlCol="0">
            <a:noAutofit/>
          </a:bodyPr>
          <a:lstStyle/>
          <a:p>
            <a:pPr algn="ctr">
              <a:spcBef>
                <a:spcPts val="0"/>
              </a:spcBef>
            </a:pPr>
            <a:r>
              <a:rPr lang="en-US" sz="2800" b="1" spc="150" baseline="0" dirty="0">
                <a:solidFill>
                  <a:schemeClr val="tx2">
                    <a:lumMod val="40000"/>
                    <a:lumOff val="60000"/>
                  </a:schemeClr>
                </a:solidFill>
                <a:effectLst>
                  <a:outerShdw blurRad="38100" dist="38100" dir="2700000" algn="tl">
                    <a:srgbClr val="000000">
                      <a:alpha val="43137"/>
                    </a:srgbClr>
                  </a:outerShdw>
                </a:effectLst>
                <a:latin typeface="+mj-lt"/>
              </a:rPr>
              <a:t>Together…Shaping the Future of Energy</a:t>
            </a:r>
            <a:r>
              <a:rPr lang="en-US" sz="2800" b="0" spc="150" baseline="0" dirty="0">
                <a:solidFill>
                  <a:schemeClr val="tx2">
                    <a:lumMod val="40000"/>
                    <a:lumOff val="60000"/>
                  </a:schemeClr>
                </a:solidFill>
                <a:effectLst>
                  <a:outerShdw blurRad="38100" dist="38100" dir="2700000" algn="tl">
                    <a:srgbClr val="000000">
                      <a:alpha val="43137"/>
                    </a:srgbClr>
                  </a:outerShdw>
                </a:effectLst>
                <a:latin typeface="+mn-lt"/>
              </a:rPr>
              <a:t>™</a:t>
            </a:r>
          </a:p>
        </p:txBody>
      </p:sp>
    </p:spTree>
    <p:extLst>
      <p:ext uri="{BB962C8B-B14F-4D97-AF65-F5344CB8AC3E}">
        <p14:creationId xmlns:p14="http://schemas.microsoft.com/office/powerpoint/2010/main" val="312915048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losing Slide Diversit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CABDC1B-DF20-4D83-8F95-CF02F5DFE42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5" name="TextBox 4"/>
          <p:cNvSpPr txBox="1"/>
          <p:nvPr/>
        </p:nvSpPr>
        <p:spPr>
          <a:xfrm>
            <a:off x="0" y="3223723"/>
            <a:ext cx="12192000" cy="604911"/>
          </a:xfrm>
          <a:prstGeom prst="rect">
            <a:avLst/>
          </a:prstGeom>
          <a:noFill/>
        </p:spPr>
        <p:txBody>
          <a:bodyPr wrap="none" rtlCol="0">
            <a:noAutofit/>
          </a:bodyPr>
          <a:lstStyle/>
          <a:p>
            <a:pPr algn="ctr">
              <a:spcBef>
                <a:spcPts val="0"/>
              </a:spcBef>
            </a:pPr>
            <a:r>
              <a:rPr lang="en-US" sz="2800" b="1" spc="150" baseline="0" dirty="0">
                <a:solidFill>
                  <a:schemeClr val="tx2">
                    <a:lumMod val="40000"/>
                    <a:lumOff val="60000"/>
                  </a:schemeClr>
                </a:solidFill>
                <a:effectLst>
                  <a:outerShdw blurRad="38100" dist="38100" dir="2700000" algn="tl">
                    <a:srgbClr val="000000">
                      <a:alpha val="43137"/>
                    </a:srgbClr>
                  </a:outerShdw>
                </a:effectLst>
                <a:latin typeface="+mj-lt"/>
              </a:rPr>
              <a:t>Together…Shaping the Future of Energy</a:t>
            </a:r>
            <a:r>
              <a:rPr lang="en-US" sz="2800" b="0" spc="150" baseline="0" dirty="0">
                <a:solidFill>
                  <a:schemeClr val="tx2">
                    <a:lumMod val="40000"/>
                    <a:lumOff val="60000"/>
                  </a:schemeClr>
                </a:solidFill>
                <a:effectLst>
                  <a:outerShdw blurRad="38100" dist="38100" dir="2700000" algn="tl">
                    <a:srgbClr val="000000">
                      <a:alpha val="43137"/>
                    </a:srgbClr>
                  </a:outerShdw>
                </a:effectLst>
                <a:latin typeface="+mn-lt"/>
              </a:rPr>
              <a:t>™</a:t>
            </a:r>
          </a:p>
        </p:txBody>
      </p:sp>
      <p:pic>
        <p:nvPicPr>
          <p:cNvPr id="4" name="Picture 3">
            <a:extLst>
              <a:ext uri="{FF2B5EF4-FFF2-40B4-BE49-F238E27FC236}">
                <a16:creationId xmlns:a16="http://schemas.microsoft.com/office/drawing/2014/main" id="{DB4A0BDF-AF36-436C-9B89-D7318A27E311}"/>
              </a:ext>
            </a:extLst>
          </p:cNvPr>
          <p:cNvPicPr>
            <a:picLocks noChangeAspect="1"/>
          </p:cNvPicPr>
          <p:nvPr userDrawn="1"/>
        </p:nvPicPr>
        <p:blipFill>
          <a:blip r:embed="rId3" cstate="screen">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0" y="5443574"/>
            <a:ext cx="12188952" cy="1232355"/>
          </a:xfrm>
          <a:prstGeom prst="rect">
            <a:avLst/>
          </a:prstGeom>
        </p:spPr>
      </p:pic>
    </p:spTree>
    <p:extLst>
      <p:ext uri="{BB962C8B-B14F-4D97-AF65-F5344CB8AC3E}">
        <p14:creationId xmlns:p14="http://schemas.microsoft.com/office/powerpoint/2010/main" val="3223885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G&amp;LCR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213DCC-F107-4B27-8EAA-FA2368E3222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5" name="Group 24">
            <a:extLst>
              <a:ext uri="{FF2B5EF4-FFF2-40B4-BE49-F238E27FC236}">
                <a16:creationId xmlns:a16="http://schemas.microsoft.com/office/drawing/2014/main" id="{F6A2914A-AAC4-4409-9DC2-C181488DA4B3}"/>
              </a:ext>
            </a:extLst>
          </p:cNvPr>
          <p:cNvGrpSpPr/>
          <p:nvPr userDrawn="1"/>
        </p:nvGrpSpPr>
        <p:grpSpPr>
          <a:xfrm>
            <a:off x="338624" y="6181725"/>
            <a:ext cx="4435668" cy="542465"/>
            <a:chOff x="338624" y="6181725"/>
            <a:chExt cx="4435668" cy="542465"/>
          </a:xfrm>
        </p:grpSpPr>
        <p:sp>
          <p:nvSpPr>
            <p:cNvPr id="29" name="Text Box 47">
              <a:extLst>
                <a:ext uri="{FF2B5EF4-FFF2-40B4-BE49-F238E27FC236}">
                  <a16:creationId xmlns:a16="http://schemas.microsoft.com/office/drawing/2014/main" id="{2AD0D039-F165-4672-8A4D-636C8A4722C6}"/>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33" name="TextBox 32">
              <a:hlinkClick r:id="rId3"/>
              <a:extLst>
                <a:ext uri="{FF2B5EF4-FFF2-40B4-BE49-F238E27FC236}">
                  <a16:creationId xmlns:a16="http://schemas.microsoft.com/office/drawing/2014/main" id="{21A3DC88-FB53-4B30-8657-1F27078A853D}"/>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5" name="Straight Connector 34">
              <a:extLst>
                <a:ext uri="{FF2B5EF4-FFF2-40B4-BE49-F238E27FC236}">
                  <a16:creationId xmlns:a16="http://schemas.microsoft.com/office/drawing/2014/main" id="{36D96DFB-D8B4-401B-BD76-D4FAB2779AC3}"/>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6" name="Picture 35">
              <a:hlinkClick r:id="rId4"/>
              <a:extLst>
                <a:ext uri="{FF2B5EF4-FFF2-40B4-BE49-F238E27FC236}">
                  <a16:creationId xmlns:a16="http://schemas.microsoft.com/office/drawing/2014/main" id="{6146E3C0-C099-4B35-AB14-7B6C4FAFEEDD}"/>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7" name="Picture 36">
              <a:hlinkClick r:id="rId6"/>
              <a:extLst>
                <a:ext uri="{FF2B5EF4-FFF2-40B4-BE49-F238E27FC236}">
                  <a16:creationId xmlns:a16="http://schemas.microsoft.com/office/drawing/2014/main" id="{0F94D77D-2453-4542-AFC0-11CA186E812A}"/>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8" name="Picture 37">
              <a:hlinkClick r:id="rId8"/>
              <a:extLst>
                <a:ext uri="{FF2B5EF4-FFF2-40B4-BE49-F238E27FC236}">
                  <a16:creationId xmlns:a16="http://schemas.microsoft.com/office/drawing/2014/main" id="{87C10504-8C10-4A69-A247-764C0BB9FCBC}"/>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162571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IG&amp;ES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370DE5-6E93-4496-B10C-FF6027E31F0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1"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22"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24" name="Rectangle 23"/>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0"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7" name="Group 26">
            <a:extLst>
              <a:ext uri="{FF2B5EF4-FFF2-40B4-BE49-F238E27FC236}">
                <a16:creationId xmlns:a16="http://schemas.microsoft.com/office/drawing/2014/main" id="{C593561F-CAB2-4517-A6C1-CC6CDE085269}"/>
              </a:ext>
            </a:extLst>
          </p:cNvPr>
          <p:cNvGrpSpPr/>
          <p:nvPr userDrawn="1"/>
        </p:nvGrpSpPr>
        <p:grpSpPr>
          <a:xfrm>
            <a:off x="338624" y="6181725"/>
            <a:ext cx="4435668" cy="542465"/>
            <a:chOff x="338624" y="6181725"/>
            <a:chExt cx="4435668" cy="542465"/>
          </a:xfrm>
        </p:grpSpPr>
        <p:sp>
          <p:nvSpPr>
            <p:cNvPr id="28" name="Text Box 47">
              <a:extLst>
                <a:ext uri="{FF2B5EF4-FFF2-40B4-BE49-F238E27FC236}">
                  <a16:creationId xmlns:a16="http://schemas.microsoft.com/office/drawing/2014/main" id="{C6098697-978C-497A-8844-B897E3851A4D}"/>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9" name="TextBox 28">
              <a:hlinkClick r:id="rId3"/>
              <a:extLst>
                <a:ext uri="{FF2B5EF4-FFF2-40B4-BE49-F238E27FC236}">
                  <a16:creationId xmlns:a16="http://schemas.microsoft.com/office/drawing/2014/main" id="{2B0D3F73-8CAD-40AE-843F-C23EDECF168A}"/>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1" name="Straight Connector 30">
              <a:extLst>
                <a:ext uri="{FF2B5EF4-FFF2-40B4-BE49-F238E27FC236}">
                  <a16:creationId xmlns:a16="http://schemas.microsoft.com/office/drawing/2014/main" id="{EFE81FBE-9D64-4C06-BAB1-FFAF2AB5C92F}"/>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2" name="Picture 31">
              <a:hlinkClick r:id="rId4"/>
              <a:extLst>
                <a:ext uri="{FF2B5EF4-FFF2-40B4-BE49-F238E27FC236}">
                  <a16:creationId xmlns:a16="http://schemas.microsoft.com/office/drawing/2014/main" id="{D6AAD40B-2BE4-4A23-AF70-2E6A765EE51A}"/>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3" name="Picture 32">
              <a:hlinkClick r:id="rId6"/>
              <a:extLst>
                <a:ext uri="{FF2B5EF4-FFF2-40B4-BE49-F238E27FC236}">
                  <a16:creationId xmlns:a16="http://schemas.microsoft.com/office/drawing/2014/main" id="{D26E2C2D-63AC-4672-9CFD-12890EB11B74}"/>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4" name="Picture 33">
              <a:hlinkClick r:id="rId8"/>
              <a:extLst>
                <a:ext uri="{FF2B5EF4-FFF2-40B4-BE49-F238E27FC236}">
                  <a16:creationId xmlns:a16="http://schemas.microsoft.com/office/drawing/2014/main" id="{718FAA29-2E23-4896-BC6D-970DF44FCE94}"/>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532849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T&amp;DI 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E5DD1C6-53CB-422F-B275-DBDFBD94282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3" name="Group 22">
            <a:extLst>
              <a:ext uri="{FF2B5EF4-FFF2-40B4-BE49-F238E27FC236}">
                <a16:creationId xmlns:a16="http://schemas.microsoft.com/office/drawing/2014/main" id="{30CA6871-F43E-43AE-A2AE-E46146D6A565}"/>
              </a:ext>
            </a:extLst>
          </p:cNvPr>
          <p:cNvGrpSpPr/>
          <p:nvPr userDrawn="1"/>
        </p:nvGrpSpPr>
        <p:grpSpPr>
          <a:xfrm>
            <a:off x="338624" y="6181725"/>
            <a:ext cx="4435668" cy="542465"/>
            <a:chOff x="338624" y="6181725"/>
            <a:chExt cx="4435668" cy="542465"/>
          </a:xfrm>
        </p:grpSpPr>
        <p:sp>
          <p:nvSpPr>
            <p:cNvPr id="25" name="Text Box 47">
              <a:extLst>
                <a:ext uri="{FF2B5EF4-FFF2-40B4-BE49-F238E27FC236}">
                  <a16:creationId xmlns:a16="http://schemas.microsoft.com/office/drawing/2014/main" id="{456EFF95-D289-468B-A39F-1C223CCA085B}"/>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9" name="TextBox 28">
              <a:hlinkClick r:id="rId3"/>
              <a:extLst>
                <a:ext uri="{FF2B5EF4-FFF2-40B4-BE49-F238E27FC236}">
                  <a16:creationId xmlns:a16="http://schemas.microsoft.com/office/drawing/2014/main" id="{12A1A365-06F2-4B20-9224-7C3EAC6A4286}"/>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3" name="Straight Connector 32">
              <a:extLst>
                <a:ext uri="{FF2B5EF4-FFF2-40B4-BE49-F238E27FC236}">
                  <a16:creationId xmlns:a16="http://schemas.microsoft.com/office/drawing/2014/main" id="{9959B6B3-B9E1-4933-8BDC-3B3FDC236B79}"/>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5" name="Picture 34">
              <a:hlinkClick r:id="rId4"/>
              <a:extLst>
                <a:ext uri="{FF2B5EF4-FFF2-40B4-BE49-F238E27FC236}">
                  <a16:creationId xmlns:a16="http://schemas.microsoft.com/office/drawing/2014/main" id="{CD2CCB58-DA3B-462C-80B9-C58BBFFCC7CF}"/>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6" name="Picture 35">
              <a:hlinkClick r:id="rId6"/>
              <a:extLst>
                <a:ext uri="{FF2B5EF4-FFF2-40B4-BE49-F238E27FC236}">
                  <a16:creationId xmlns:a16="http://schemas.microsoft.com/office/drawing/2014/main" id="{AE810849-F144-4E7E-93DE-EAF2E08368AD}"/>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7" name="Picture 36">
              <a:hlinkClick r:id="rId8"/>
              <a:extLst>
                <a:ext uri="{FF2B5EF4-FFF2-40B4-BE49-F238E27FC236}">
                  <a16:creationId xmlns:a16="http://schemas.microsoft.com/office/drawing/2014/main" id="{2BEBC2F3-83E5-4482-B054-9DFE809B14D7}"/>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154875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noAutofit/>
          </a:bodyPr>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539496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34023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with Highlight Box">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noAutofit/>
          </a:bodyPr>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484632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04FAA409-EC2B-4245-BB55-6C0CC85D75F0}"/>
              </a:ext>
            </a:extLst>
          </p:cNvPr>
          <p:cNvSpPr>
            <a:spLocks noGrp="1"/>
          </p:cNvSpPr>
          <p:nvPr>
            <p:ph type="body" sz="quarter" idx="10"/>
          </p:nvPr>
        </p:nvSpPr>
        <p:spPr>
          <a:xfrm>
            <a:off x="365125" y="5943600"/>
            <a:ext cx="11430000" cy="548640"/>
          </a:xfrm>
          <a:solidFill>
            <a:srgbClr val="0040C0"/>
          </a:solidFill>
        </p:spPr>
        <p:txBody>
          <a:bodyPr anchor="ctr">
            <a:normAutofit/>
          </a:bodyPr>
          <a:lstStyle>
            <a:lvl1pPr marL="0" indent="0" algn="ctr">
              <a:spcAft>
                <a:spcPts val="0"/>
              </a:spcAft>
              <a:buNone/>
              <a:defRPr sz="2800" b="1">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3925177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sv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image" Target="../media/image16.png"/><Relationship Id="rId3" Type="http://schemas.openxmlformats.org/officeDocument/2006/relationships/slideLayout" Target="../slideLayouts/slideLayout27.xml"/><Relationship Id="rId21" Type="http://schemas.openxmlformats.org/officeDocument/2006/relationships/slideLayout" Target="../slideLayouts/slideLayout45.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theme" Target="../theme/theme2.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slideLayout" Target="../slideLayouts/slideLayout48.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 Id="rId27" Type="http://schemas.openxmlformats.org/officeDocument/2006/relationships/image" Target="../media/image17.sv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21">
            <a:extLst>
              <a:ext uri="{FF2B5EF4-FFF2-40B4-BE49-F238E27FC236}">
                <a16:creationId xmlns:a16="http://schemas.microsoft.com/office/drawing/2014/main" id="{5DF57B04-D6F9-4D53-867D-F4768956F1F6}"/>
              </a:ext>
            </a:extLst>
          </p:cNvPr>
          <p:cNvSpPr/>
          <p:nvPr userDrawn="1"/>
        </p:nvSpPr>
        <p:spPr>
          <a:xfrm>
            <a:off x="0" y="6675437"/>
            <a:ext cx="12192000" cy="1841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026" name="Rectangle 2"/>
          <p:cNvSpPr>
            <a:spLocks noGrp="1" noChangeArrowheads="1"/>
          </p:cNvSpPr>
          <p:nvPr>
            <p:ph type="title"/>
          </p:nvPr>
        </p:nvSpPr>
        <p:spPr bwMode="auto">
          <a:xfrm>
            <a:off x="365760" y="182563"/>
            <a:ext cx="11460480" cy="7315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en-US"/>
              <a:t>Click to edit Master title style</a:t>
            </a:r>
            <a:endParaRPr lang="en-US" dirty="0"/>
          </a:p>
        </p:txBody>
      </p:sp>
      <p:sp>
        <p:nvSpPr>
          <p:cNvPr id="1027" name="Rectangle 3"/>
          <p:cNvSpPr>
            <a:spLocks noGrp="1" noChangeArrowheads="1"/>
          </p:cNvSpPr>
          <p:nvPr>
            <p:ph type="body" idx="1"/>
          </p:nvPr>
        </p:nvSpPr>
        <p:spPr bwMode="auto">
          <a:xfrm>
            <a:off x="365760" y="1005840"/>
            <a:ext cx="11460480" cy="551688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Box 47"/>
          <p:cNvSpPr txBox="1">
            <a:spLocks noChangeArrowheads="1"/>
          </p:cNvSpPr>
          <p:nvPr/>
        </p:nvSpPr>
        <p:spPr bwMode="auto">
          <a:xfrm>
            <a:off x="4656903" y="6659790"/>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tx1">
                    <a:lumMod val="50000"/>
                    <a:lumOff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1060" name="Text Box 36"/>
          <p:cNvSpPr txBox="1">
            <a:spLocks noChangeArrowheads="1"/>
          </p:cNvSpPr>
          <p:nvPr/>
        </p:nvSpPr>
        <p:spPr bwMode="auto">
          <a:xfrm>
            <a:off x="81280" y="6659790"/>
            <a:ext cx="810684" cy="215444"/>
          </a:xfrm>
          <a:prstGeom prst="rect">
            <a:avLst/>
          </a:prstGeom>
          <a:noFill/>
          <a:ln w="9525">
            <a:noFill/>
            <a:miter lim="800000"/>
            <a:headEnd/>
            <a:tailEnd/>
          </a:ln>
          <a:effectLst/>
        </p:spPr>
        <p:txBody>
          <a:bodyPr>
            <a:spAutoFit/>
          </a:bodyPr>
          <a:lstStyle/>
          <a:p>
            <a:pPr algn="l">
              <a:spcBef>
                <a:spcPts val="0"/>
              </a:spcBef>
            </a:pPr>
            <a:fld id="{324FBA8B-C479-4BF9-A515-8ED623D42A4A}" type="slidenum">
              <a:rPr lang="en-US" sz="800">
                <a:solidFill>
                  <a:schemeClr val="tx1">
                    <a:lumMod val="50000"/>
                    <a:lumOff val="50000"/>
                  </a:schemeClr>
                </a:solidFill>
              </a:rPr>
              <a:pPr algn="l">
                <a:spcBef>
                  <a:spcPts val="0"/>
                </a:spcBef>
              </a:pPr>
              <a:t>‹nr.›</a:t>
            </a:fld>
            <a:endParaRPr lang="en-US" sz="800" dirty="0">
              <a:solidFill>
                <a:schemeClr val="tx1">
                  <a:lumMod val="50000"/>
                  <a:lumOff val="50000"/>
                </a:schemeClr>
              </a:solidFill>
            </a:endParaRPr>
          </a:p>
        </p:txBody>
      </p:sp>
      <p:sp>
        <p:nvSpPr>
          <p:cNvPr id="11" name="Rectangle 10"/>
          <p:cNvSpPr/>
          <p:nvPr/>
        </p:nvSpPr>
        <p:spPr bwMode="auto">
          <a:xfrm rot="5400000" flipH="1">
            <a:off x="6044268" y="-6044268"/>
            <a:ext cx="103465" cy="12192001"/>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pic>
        <p:nvPicPr>
          <p:cNvPr id="4" name="Graphic 3">
            <a:extLst>
              <a:ext uri="{FF2B5EF4-FFF2-40B4-BE49-F238E27FC236}">
                <a16:creationId xmlns:a16="http://schemas.microsoft.com/office/drawing/2014/main" id="{3AD1C04C-FF14-E24F-BEA1-4C27E3938429}"/>
              </a:ext>
            </a:extLst>
          </p:cNvPr>
          <p:cNvPicPr>
            <a:picLocks noChangeAspect="1"/>
          </p:cNvPicPr>
          <p:nvPr userDrawn="1"/>
        </p:nvPicPr>
        <p:blipFill>
          <a:blip r:embed="rId26">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11533578" y="6719007"/>
            <a:ext cx="570318" cy="110658"/>
          </a:xfrm>
          <a:prstGeom prst="rect">
            <a:avLst/>
          </a:prstGeom>
        </p:spPr>
      </p:pic>
    </p:spTree>
    <p:extLst>
      <p:ext uri="{BB962C8B-B14F-4D97-AF65-F5344CB8AC3E}">
        <p14:creationId xmlns:p14="http://schemas.microsoft.com/office/powerpoint/2010/main" val="3091865550"/>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17"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8" r:id="rId16"/>
    <p:sldLayoutId id="2147483743" r:id="rId17"/>
    <p:sldLayoutId id="2147483744" r:id="rId18"/>
    <p:sldLayoutId id="2147483745" r:id="rId19"/>
    <p:sldLayoutId id="2147483742" r:id="rId20"/>
    <p:sldLayoutId id="2147483747" r:id="rId21"/>
    <p:sldLayoutId id="2147483715" r:id="rId22"/>
    <p:sldLayoutId id="2147483716" r:id="rId23"/>
    <p:sldLayoutId id="2147483753" r:id="rId24"/>
  </p:sldLayoutIdLst>
  <p:txStyles>
    <p:titleStyle>
      <a:lvl1pPr algn="l" rtl="0" eaLnBrk="1" fontAlgn="base" hangingPunct="1">
        <a:lnSpc>
          <a:spcPct val="100000"/>
        </a:lnSpc>
        <a:spcBef>
          <a:spcPct val="0"/>
        </a:spcBef>
        <a:spcAft>
          <a:spcPct val="0"/>
        </a:spcAft>
        <a:defRPr sz="3200" b="1">
          <a:solidFill>
            <a:schemeClr val="tx1"/>
          </a:solidFill>
          <a:latin typeface="+mj-lt"/>
          <a:ea typeface="+mj-ea"/>
          <a:cs typeface="+mj-cs"/>
        </a:defRPr>
      </a:lvl1pPr>
      <a:lvl2pPr algn="l" rtl="0" eaLnBrk="1" fontAlgn="base" hangingPunct="1">
        <a:lnSpc>
          <a:spcPct val="95000"/>
        </a:lnSpc>
        <a:spcBef>
          <a:spcPct val="0"/>
        </a:spcBef>
        <a:spcAft>
          <a:spcPct val="0"/>
        </a:spcAft>
        <a:defRPr sz="2800" b="1">
          <a:solidFill>
            <a:schemeClr val="tx2"/>
          </a:solidFill>
          <a:latin typeface="Arial" charset="0"/>
        </a:defRPr>
      </a:lvl2pPr>
      <a:lvl3pPr algn="l" rtl="0" eaLnBrk="1" fontAlgn="base" hangingPunct="1">
        <a:lnSpc>
          <a:spcPct val="95000"/>
        </a:lnSpc>
        <a:spcBef>
          <a:spcPct val="0"/>
        </a:spcBef>
        <a:spcAft>
          <a:spcPct val="0"/>
        </a:spcAft>
        <a:defRPr sz="2800" b="1">
          <a:solidFill>
            <a:schemeClr val="tx2"/>
          </a:solidFill>
          <a:latin typeface="Arial" charset="0"/>
        </a:defRPr>
      </a:lvl3pPr>
      <a:lvl4pPr algn="l" rtl="0" eaLnBrk="1" fontAlgn="base" hangingPunct="1">
        <a:lnSpc>
          <a:spcPct val="95000"/>
        </a:lnSpc>
        <a:spcBef>
          <a:spcPct val="0"/>
        </a:spcBef>
        <a:spcAft>
          <a:spcPct val="0"/>
        </a:spcAft>
        <a:defRPr sz="2800" b="1">
          <a:solidFill>
            <a:schemeClr val="tx2"/>
          </a:solidFill>
          <a:latin typeface="Arial" charset="0"/>
        </a:defRPr>
      </a:lvl4pPr>
      <a:lvl5pPr algn="l" rtl="0" eaLnBrk="1" fontAlgn="base" hangingPunct="1">
        <a:lnSpc>
          <a:spcPct val="95000"/>
        </a:lnSpc>
        <a:spcBef>
          <a:spcPct val="0"/>
        </a:spcBef>
        <a:spcAft>
          <a:spcPct val="0"/>
        </a:spcAft>
        <a:defRPr sz="2800" b="1">
          <a:solidFill>
            <a:schemeClr val="tx2"/>
          </a:solidFill>
          <a:latin typeface="Arial" charset="0"/>
        </a:defRPr>
      </a:lvl5pPr>
      <a:lvl6pPr marL="457200" algn="l" rtl="0" eaLnBrk="1" fontAlgn="base" hangingPunct="1">
        <a:lnSpc>
          <a:spcPct val="95000"/>
        </a:lnSpc>
        <a:spcBef>
          <a:spcPct val="0"/>
        </a:spcBef>
        <a:spcAft>
          <a:spcPct val="0"/>
        </a:spcAft>
        <a:defRPr sz="2800" b="1">
          <a:solidFill>
            <a:schemeClr val="tx2"/>
          </a:solidFill>
          <a:latin typeface="Arial" charset="0"/>
        </a:defRPr>
      </a:lvl6pPr>
      <a:lvl7pPr marL="914400" algn="l" rtl="0" eaLnBrk="1" fontAlgn="base" hangingPunct="1">
        <a:lnSpc>
          <a:spcPct val="95000"/>
        </a:lnSpc>
        <a:spcBef>
          <a:spcPct val="0"/>
        </a:spcBef>
        <a:spcAft>
          <a:spcPct val="0"/>
        </a:spcAft>
        <a:defRPr sz="2800" b="1">
          <a:solidFill>
            <a:schemeClr val="tx2"/>
          </a:solidFill>
          <a:latin typeface="Arial" charset="0"/>
        </a:defRPr>
      </a:lvl7pPr>
      <a:lvl8pPr marL="1371600" algn="l" rtl="0" eaLnBrk="1" fontAlgn="base" hangingPunct="1">
        <a:lnSpc>
          <a:spcPct val="95000"/>
        </a:lnSpc>
        <a:spcBef>
          <a:spcPct val="0"/>
        </a:spcBef>
        <a:spcAft>
          <a:spcPct val="0"/>
        </a:spcAft>
        <a:defRPr sz="2800" b="1">
          <a:solidFill>
            <a:schemeClr val="tx2"/>
          </a:solidFill>
          <a:latin typeface="Arial" charset="0"/>
        </a:defRPr>
      </a:lvl8pPr>
      <a:lvl9pPr marL="1828800" algn="l" rtl="0" eaLnBrk="1" fontAlgn="base" hangingPunct="1">
        <a:lnSpc>
          <a:spcPct val="95000"/>
        </a:lnSpc>
        <a:spcBef>
          <a:spcPct val="0"/>
        </a:spcBef>
        <a:spcAft>
          <a:spcPct val="0"/>
        </a:spcAft>
        <a:defRPr sz="2800" b="1">
          <a:solidFill>
            <a:schemeClr val="tx2"/>
          </a:solidFill>
          <a:latin typeface="Arial" charset="0"/>
        </a:defRPr>
      </a:lvl9pPr>
    </p:titleStyle>
    <p:bodyStyle>
      <a:lvl1pPr marL="231775" indent="-231775" algn="l" rtl="0" eaLnBrk="1" fontAlgn="base" hangingPunct="1">
        <a:lnSpc>
          <a:spcPct val="100000"/>
        </a:lnSpc>
        <a:spcBef>
          <a:spcPct val="0"/>
        </a:spcBef>
        <a:spcAft>
          <a:spcPts val="600"/>
        </a:spcAft>
        <a:buClr>
          <a:schemeClr val="tx1">
            <a:lumMod val="65000"/>
            <a:lumOff val="35000"/>
          </a:schemeClr>
        </a:buClr>
        <a:buSzPct val="80000"/>
        <a:buFont typeface="Wingdings" panose="05000000000000000000" pitchFamily="2" charset="2"/>
        <a:buChar char="§"/>
        <a:defRPr sz="3200">
          <a:solidFill>
            <a:schemeClr val="tx1"/>
          </a:solidFill>
          <a:latin typeface="+mn-lt"/>
          <a:ea typeface="+mn-ea"/>
          <a:cs typeface="+mn-cs"/>
        </a:defRPr>
      </a:lvl1pPr>
      <a:lvl2pPr marL="566738" indent="-279400" algn="l" rtl="0" eaLnBrk="1" fontAlgn="base" hangingPunct="1">
        <a:lnSpc>
          <a:spcPct val="100000"/>
        </a:lnSpc>
        <a:spcBef>
          <a:spcPct val="0"/>
        </a:spcBef>
        <a:spcAft>
          <a:spcPts val="600"/>
        </a:spcAft>
        <a:buClr>
          <a:schemeClr val="tx1">
            <a:lumMod val="65000"/>
            <a:lumOff val="35000"/>
          </a:schemeClr>
        </a:buClr>
        <a:buSzPct val="80000"/>
        <a:buChar char="–"/>
        <a:defRPr sz="2800">
          <a:solidFill>
            <a:schemeClr val="tx1"/>
          </a:solidFill>
          <a:latin typeface="+mn-lt"/>
        </a:defRPr>
      </a:lvl2pPr>
      <a:lvl3pPr marL="855663" indent="-223838" algn="l" rtl="0" eaLnBrk="1" fontAlgn="base" hangingPunct="1">
        <a:lnSpc>
          <a:spcPct val="100000"/>
        </a:lnSpc>
        <a:spcBef>
          <a:spcPct val="0"/>
        </a:spcBef>
        <a:spcAft>
          <a:spcPts val="600"/>
        </a:spcAft>
        <a:buClr>
          <a:schemeClr val="tx1">
            <a:lumMod val="65000"/>
            <a:lumOff val="35000"/>
          </a:schemeClr>
        </a:buClr>
        <a:buSzPct val="80000"/>
        <a:buFont typeface="Wingdings" panose="05000000000000000000" pitchFamily="2" charset="2"/>
        <a:buChar char="§"/>
        <a:defRPr sz="2800">
          <a:solidFill>
            <a:schemeClr val="tx1"/>
          </a:solidFill>
          <a:latin typeface="+mn-lt"/>
        </a:defRPr>
      </a:lvl3pPr>
      <a:lvl4pPr marL="1262063" indent="-288925" algn="l" rtl="0" eaLnBrk="1" fontAlgn="base" hangingPunct="1">
        <a:lnSpc>
          <a:spcPct val="100000"/>
        </a:lnSpc>
        <a:spcBef>
          <a:spcPct val="0"/>
        </a:spcBef>
        <a:spcAft>
          <a:spcPts val="600"/>
        </a:spcAft>
        <a:buClr>
          <a:schemeClr val="tx1">
            <a:lumMod val="65000"/>
            <a:lumOff val="35000"/>
          </a:schemeClr>
        </a:buClr>
        <a:buSzPct val="80000"/>
        <a:buChar char="–"/>
        <a:defRPr sz="2800">
          <a:solidFill>
            <a:schemeClr val="tx1"/>
          </a:solidFill>
          <a:latin typeface="+mn-lt"/>
        </a:defRPr>
      </a:lvl4pPr>
      <a:lvl5pPr marL="1538288" indent="-225425" algn="l" rtl="0" eaLnBrk="1" fontAlgn="base" hangingPunct="1">
        <a:lnSpc>
          <a:spcPct val="100000"/>
        </a:lnSpc>
        <a:spcBef>
          <a:spcPct val="0"/>
        </a:spcBef>
        <a:spcAft>
          <a:spcPts val="600"/>
        </a:spcAft>
        <a:buClr>
          <a:schemeClr val="tx1">
            <a:lumMod val="65000"/>
            <a:lumOff val="35000"/>
          </a:schemeClr>
        </a:buClr>
        <a:buSzPct val="80000"/>
        <a:buFont typeface="Wingdings" panose="05000000000000000000" pitchFamily="2" charset="2"/>
        <a:buChar char="§"/>
        <a:defRPr sz="2800">
          <a:solidFill>
            <a:schemeClr val="tx1"/>
          </a:solidFill>
          <a:latin typeface="+mn-lt"/>
        </a:defRPr>
      </a:lvl5pPr>
      <a:lvl6pPr marL="1944688" indent="-174625" algn="l" rtl="0" eaLnBrk="1" fontAlgn="base" hangingPunct="1">
        <a:lnSpc>
          <a:spcPct val="95000"/>
        </a:lnSpc>
        <a:spcBef>
          <a:spcPct val="0"/>
        </a:spcBef>
        <a:spcAft>
          <a:spcPct val="25000"/>
        </a:spcAft>
        <a:buChar char="•"/>
        <a:defRPr sz="2400">
          <a:solidFill>
            <a:srgbClr val="000000"/>
          </a:solidFill>
          <a:latin typeface="+mn-lt"/>
        </a:defRPr>
      </a:lvl6pPr>
      <a:lvl7pPr marL="2401888" indent="-174625" algn="l" rtl="0" eaLnBrk="1" fontAlgn="base" hangingPunct="1">
        <a:lnSpc>
          <a:spcPct val="95000"/>
        </a:lnSpc>
        <a:spcBef>
          <a:spcPct val="0"/>
        </a:spcBef>
        <a:spcAft>
          <a:spcPct val="25000"/>
        </a:spcAft>
        <a:buChar char="•"/>
        <a:defRPr sz="2400">
          <a:solidFill>
            <a:srgbClr val="000000"/>
          </a:solidFill>
          <a:latin typeface="+mn-lt"/>
        </a:defRPr>
      </a:lvl7pPr>
      <a:lvl8pPr marL="2859088" indent="-174625" algn="l" rtl="0" eaLnBrk="1" fontAlgn="base" hangingPunct="1">
        <a:lnSpc>
          <a:spcPct val="95000"/>
        </a:lnSpc>
        <a:spcBef>
          <a:spcPct val="0"/>
        </a:spcBef>
        <a:spcAft>
          <a:spcPct val="25000"/>
        </a:spcAft>
        <a:buChar char="•"/>
        <a:defRPr sz="2400">
          <a:solidFill>
            <a:srgbClr val="000000"/>
          </a:solidFill>
          <a:latin typeface="+mn-lt"/>
        </a:defRPr>
      </a:lvl8pPr>
      <a:lvl9pPr marL="3316288" indent="-174625" algn="l" rtl="0" eaLnBrk="1" fontAlgn="base" hangingPunct="1">
        <a:lnSpc>
          <a:spcPct val="95000"/>
        </a:lnSpc>
        <a:spcBef>
          <a:spcPct val="0"/>
        </a:spcBef>
        <a:spcAft>
          <a:spcPct val="25000"/>
        </a:spcAft>
        <a:buChar char="•"/>
        <a:defRPr sz="24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DB7AB45-5C00-470C-B02A-25EE18700700}"/>
              </a:ext>
            </a:extLst>
          </p:cNvPr>
          <p:cNvSpPr/>
          <p:nvPr userDrawn="1"/>
        </p:nvSpPr>
        <p:spPr bwMode="auto">
          <a:xfrm>
            <a:off x="0" y="1"/>
            <a:ext cx="12192000"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026" name="Rectangle 2"/>
          <p:cNvSpPr>
            <a:spLocks noGrp="1" noChangeArrowheads="1"/>
          </p:cNvSpPr>
          <p:nvPr>
            <p:ph type="title"/>
          </p:nvPr>
        </p:nvSpPr>
        <p:spPr bwMode="auto">
          <a:xfrm>
            <a:off x="365760" y="182563"/>
            <a:ext cx="11460480" cy="7315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365760" y="1005840"/>
            <a:ext cx="11460480" cy="551688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p:nvSpPr>
        <p:spPr bwMode="auto">
          <a:xfrm rot="5400000" flipH="1">
            <a:off x="6044268" y="-6044268"/>
            <a:ext cx="103465" cy="12192001"/>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4" name="Rectangle 21">
            <a:extLst>
              <a:ext uri="{FF2B5EF4-FFF2-40B4-BE49-F238E27FC236}">
                <a16:creationId xmlns:a16="http://schemas.microsoft.com/office/drawing/2014/main" id="{8495C244-7367-46AC-9E31-F49FBCBA73EC}"/>
              </a:ext>
            </a:extLst>
          </p:cNvPr>
          <p:cNvSpPr/>
          <p:nvPr userDrawn="1"/>
        </p:nvSpPr>
        <p:spPr>
          <a:xfrm>
            <a:off x="0" y="6675437"/>
            <a:ext cx="12192000" cy="18415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5" name="Text Box 47">
            <a:extLst>
              <a:ext uri="{FF2B5EF4-FFF2-40B4-BE49-F238E27FC236}">
                <a16:creationId xmlns:a16="http://schemas.microsoft.com/office/drawing/2014/main" id="{232D3423-C96E-49AF-BCFD-C53160D53156}"/>
              </a:ext>
            </a:extLst>
          </p:cNvPr>
          <p:cNvSpPr txBox="1">
            <a:spLocks noChangeArrowheads="1"/>
          </p:cNvSpPr>
          <p:nvPr userDrawn="1"/>
        </p:nvSpPr>
        <p:spPr bwMode="auto">
          <a:xfrm>
            <a:off x="4656903" y="6659790"/>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17" name="Text Box 36">
            <a:extLst>
              <a:ext uri="{FF2B5EF4-FFF2-40B4-BE49-F238E27FC236}">
                <a16:creationId xmlns:a16="http://schemas.microsoft.com/office/drawing/2014/main" id="{A0464F9C-6E20-44DD-B827-4AD9E7B124B7}"/>
              </a:ext>
            </a:extLst>
          </p:cNvPr>
          <p:cNvSpPr txBox="1">
            <a:spLocks noChangeArrowheads="1"/>
          </p:cNvSpPr>
          <p:nvPr userDrawn="1"/>
        </p:nvSpPr>
        <p:spPr bwMode="auto">
          <a:xfrm>
            <a:off x="81280" y="6659790"/>
            <a:ext cx="810684" cy="215444"/>
          </a:xfrm>
          <a:prstGeom prst="rect">
            <a:avLst/>
          </a:prstGeom>
          <a:noFill/>
          <a:ln w="9525">
            <a:noFill/>
            <a:miter lim="800000"/>
            <a:headEnd/>
            <a:tailEnd/>
          </a:ln>
          <a:effectLst/>
        </p:spPr>
        <p:txBody>
          <a:bodyPr>
            <a:spAutoFit/>
          </a:bodyPr>
          <a:lstStyle/>
          <a:p>
            <a:pPr algn="l">
              <a:spcBef>
                <a:spcPts val="0"/>
              </a:spcBef>
            </a:pPr>
            <a:fld id="{324FBA8B-C479-4BF9-A515-8ED623D42A4A}" type="slidenum">
              <a:rPr lang="en-US" sz="800">
                <a:solidFill>
                  <a:schemeClr val="bg1">
                    <a:lumMod val="50000"/>
                  </a:schemeClr>
                </a:solidFill>
              </a:rPr>
              <a:pPr algn="l">
                <a:spcBef>
                  <a:spcPts val="0"/>
                </a:spcBef>
              </a:pPr>
              <a:t>‹nr.›</a:t>
            </a:fld>
            <a:endParaRPr lang="en-US" sz="800" dirty="0">
              <a:solidFill>
                <a:schemeClr val="bg1">
                  <a:lumMod val="50000"/>
                </a:schemeClr>
              </a:solidFill>
            </a:endParaRPr>
          </a:p>
        </p:txBody>
      </p:sp>
      <p:pic>
        <p:nvPicPr>
          <p:cNvPr id="18" name="Graphic 17">
            <a:extLst>
              <a:ext uri="{FF2B5EF4-FFF2-40B4-BE49-F238E27FC236}">
                <a16:creationId xmlns:a16="http://schemas.microsoft.com/office/drawing/2014/main" id="{F19EED32-231F-4958-9106-0885046D2881}"/>
              </a:ext>
            </a:extLst>
          </p:cNvPr>
          <p:cNvPicPr>
            <a:picLocks noChangeAspect="1"/>
          </p:cNvPicPr>
          <p:nvPr userDrawn="1"/>
        </p:nvPicPr>
        <p:blipFill>
          <a:blip r:embed="rId26">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11533578" y="6719007"/>
            <a:ext cx="570318" cy="110658"/>
          </a:xfrm>
          <a:prstGeom prst="rect">
            <a:avLst/>
          </a:prstGeom>
        </p:spPr>
      </p:pic>
    </p:spTree>
    <p:extLst>
      <p:ext uri="{BB962C8B-B14F-4D97-AF65-F5344CB8AC3E}">
        <p14:creationId xmlns:p14="http://schemas.microsoft.com/office/powerpoint/2010/main" val="3538977988"/>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48" r:id="rId17"/>
    <p:sldLayoutId id="2147483749" r:id="rId18"/>
    <p:sldLayoutId id="2147483750" r:id="rId19"/>
    <p:sldLayoutId id="2147483751" r:id="rId20"/>
    <p:sldLayoutId id="2147483738" r:id="rId21"/>
    <p:sldLayoutId id="2147483740" r:id="rId22"/>
    <p:sldLayoutId id="2147483741" r:id="rId23"/>
    <p:sldLayoutId id="2147483752" r:id="rId24"/>
  </p:sldLayoutIdLst>
  <p:txStyles>
    <p:titleStyle>
      <a:lvl1pPr algn="l" rtl="0" eaLnBrk="1" fontAlgn="base" hangingPunct="1">
        <a:lnSpc>
          <a:spcPct val="100000"/>
        </a:lnSpc>
        <a:spcBef>
          <a:spcPct val="0"/>
        </a:spcBef>
        <a:spcAft>
          <a:spcPct val="0"/>
        </a:spcAft>
        <a:defRPr sz="3200" b="1">
          <a:solidFill>
            <a:schemeClr val="bg1"/>
          </a:solidFill>
          <a:latin typeface="+mj-lt"/>
          <a:ea typeface="+mj-ea"/>
          <a:cs typeface="+mj-cs"/>
        </a:defRPr>
      </a:lvl1pPr>
      <a:lvl2pPr algn="l" rtl="0" eaLnBrk="1" fontAlgn="base" hangingPunct="1">
        <a:lnSpc>
          <a:spcPct val="95000"/>
        </a:lnSpc>
        <a:spcBef>
          <a:spcPct val="0"/>
        </a:spcBef>
        <a:spcAft>
          <a:spcPct val="0"/>
        </a:spcAft>
        <a:defRPr sz="2800" b="1">
          <a:solidFill>
            <a:schemeClr val="tx2"/>
          </a:solidFill>
          <a:latin typeface="Arial" charset="0"/>
        </a:defRPr>
      </a:lvl2pPr>
      <a:lvl3pPr algn="l" rtl="0" eaLnBrk="1" fontAlgn="base" hangingPunct="1">
        <a:lnSpc>
          <a:spcPct val="95000"/>
        </a:lnSpc>
        <a:spcBef>
          <a:spcPct val="0"/>
        </a:spcBef>
        <a:spcAft>
          <a:spcPct val="0"/>
        </a:spcAft>
        <a:defRPr sz="2800" b="1">
          <a:solidFill>
            <a:schemeClr val="tx2"/>
          </a:solidFill>
          <a:latin typeface="Arial" charset="0"/>
        </a:defRPr>
      </a:lvl3pPr>
      <a:lvl4pPr algn="l" rtl="0" eaLnBrk="1" fontAlgn="base" hangingPunct="1">
        <a:lnSpc>
          <a:spcPct val="95000"/>
        </a:lnSpc>
        <a:spcBef>
          <a:spcPct val="0"/>
        </a:spcBef>
        <a:spcAft>
          <a:spcPct val="0"/>
        </a:spcAft>
        <a:defRPr sz="2800" b="1">
          <a:solidFill>
            <a:schemeClr val="tx2"/>
          </a:solidFill>
          <a:latin typeface="Arial" charset="0"/>
        </a:defRPr>
      </a:lvl4pPr>
      <a:lvl5pPr algn="l" rtl="0" eaLnBrk="1" fontAlgn="base" hangingPunct="1">
        <a:lnSpc>
          <a:spcPct val="95000"/>
        </a:lnSpc>
        <a:spcBef>
          <a:spcPct val="0"/>
        </a:spcBef>
        <a:spcAft>
          <a:spcPct val="0"/>
        </a:spcAft>
        <a:defRPr sz="2800" b="1">
          <a:solidFill>
            <a:schemeClr val="tx2"/>
          </a:solidFill>
          <a:latin typeface="Arial" charset="0"/>
        </a:defRPr>
      </a:lvl5pPr>
      <a:lvl6pPr marL="457200" algn="l" rtl="0" eaLnBrk="1" fontAlgn="base" hangingPunct="1">
        <a:lnSpc>
          <a:spcPct val="95000"/>
        </a:lnSpc>
        <a:spcBef>
          <a:spcPct val="0"/>
        </a:spcBef>
        <a:spcAft>
          <a:spcPct val="0"/>
        </a:spcAft>
        <a:defRPr sz="2800" b="1">
          <a:solidFill>
            <a:schemeClr val="tx2"/>
          </a:solidFill>
          <a:latin typeface="Arial" charset="0"/>
        </a:defRPr>
      </a:lvl6pPr>
      <a:lvl7pPr marL="914400" algn="l" rtl="0" eaLnBrk="1" fontAlgn="base" hangingPunct="1">
        <a:lnSpc>
          <a:spcPct val="95000"/>
        </a:lnSpc>
        <a:spcBef>
          <a:spcPct val="0"/>
        </a:spcBef>
        <a:spcAft>
          <a:spcPct val="0"/>
        </a:spcAft>
        <a:defRPr sz="2800" b="1">
          <a:solidFill>
            <a:schemeClr val="tx2"/>
          </a:solidFill>
          <a:latin typeface="Arial" charset="0"/>
        </a:defRPr>
      </a:lvl7pPr>
      <a:lvl8pPr marL="1371600" algn="l" rtl="0" eaLnBrk="1" fontAlgn="base" hangingPunct="1">
        <a:lnSpc>
          <a:spcPct val="95000"/>
        </a:lnSpc>
        <a:spcBef>
          <a:spcPct val="0"/>
        </a:spcBef>
        <a:spcAft>
          <a:spcPct val="0"/>
        </a:spcAft>
        <a:defRPr sz="2800" b="1">
          <a:solidFill>
            <a:schemeClr val="tx2"/>
          </a:solidFill>
          <a:latin typeface="Arial" charset="0"/>
        </a:defRPr>
      </a:lvl8pPr>
      <a:lvl9pPr marL="1828800" algn="l" rtl="0" eaLnBrk="1" fontAlgn="base" hangingPunct="1">
        <a:lnSpc>
          <a:spcPct val="95000"/>
        </a:lnSpc>
        <a:spcBef>
          <a:spcPct val="0"/>
        </a:spcBef>
        <a:spcAft>
          <a:spcPct val="0"/>
        </a:spcAft>
        <a:defRPr sz="2800" b="1">
          <a:solidFill>
            <a:schemeClr val="tx2"/>
          </a:solidFill>
          <a:latin typeface="Arial" charset="0"/>
        </a:defRPr>
      </a:lvl9pPr>
    </p:titleStyle>
    <p:bodyStyle>
      <a:lvl1pPr marL="231775" indent="-231775" algn="l" rtl="0" eaLnBrk="1" fontAlgn="base" hangingPunct="1">
        <a:lnSpc>
          <a:spcPct val="100000"/>
        </a:lnSpc>
        <a:spcBef>
          <a:spcPct val="0"/>
        </a:spcBef>
        <a:spcAft>
          <a:spcPts val="600"/>
        </a:spcAft>
        <a:buClr>
          <a:schemeClr val="bg1"/>
        </a:buClr>
        <a:buSzPct val="80000"/>
        <a:buFont typeface="Wingdings" panose="05000000000000000000" pitchFamily="2" charset="2"/>
        <a:buChar char="§"/>
        <a:defRPr sz="3200">
          <a:solidFill>
            <a:schemeClr val="bg1"/>
          </a:solidFill>
          <a:latin typeface="+mn-lt"/>
          <a:ea typeface="+mn-ea"/>
          <a:cs typeface="+mn-cs"/>
        </a:defRPr>
      </a:lvl1pPr>
      <a:lvl2pPr marL="566738" indent="-279400" algn="l" rtl="0" eaLnBrk="1" fontAlgn="base" hangingPunct="1">
        <a:lnSpc>
          <a:spcPct val="100000"/>
        </a:lnSpc>
        <a:spcBef>
          <a:spcPct val="0"/>
        </a:spcBef>
        <a:spcAft>
          <a:spcPts val="600"/>
        </a:spcAft>
        <a:buClr>
          <a:schemeClr val="bg1"/>
        </a:buClr>
        <a:buSzPct val="80000"/>
        <a:buChar char="–"/>
        <a:defRPr sz="2800">
          <a:solidFill>
            <a:schemeClr val="bg1"/>
          </a:solidFill>
          <a:latin typeface="+mn-lt"/>
        </a:defRPr>
      </a:lvl2pPr>
      <a:lvl3pPr marL="855663" indent="-223838" algn="l" rtl="0" eaLnBrk="1" fontAlgn="base" hangingPunct="1">
        <a:lnSpc>
          <a:spcPct val="100000"/>
        </a:lnSpc>
        <a:spcBef>
          <a:spcPct val="0"/>
        </a:spcBef>
        <a:spcAft>
          <a:spcPts val="600"/>
        </a:spcAft>
        <a:buClr>
          <a:schemeClr val="bg1"/>
        </a:buClr>
        <a:buSzPct val="80000"/>
        <a:buFont typeface="Wingdings" panose="05000000000000000000" pitchFamily="2" charset="2"/>
        <a:buChar char="§"/>
        <a:defRPr sz="2800">
          <a:solidFill>
            <a:schemeClr val="bg1"/>
          </a:solidFill>
          <a:latin typeface="+mn-lt"/>
        </a:defRPr>
      </a:lvl3pPr>
      <a:lvl4pPr marL="1262063" indent="-288925" algn="l" rtl="0" eaLnBrk="1" fontAlgn="base" hangingPunct="1">
        <a:lnSpc>
          <a:spcPct val="100000"/>
        </a:lnSpc>
        <a:spcBef>
          <a:spcPct val="0"/>
        </a:spcBef>
        <a:spcAft>
          <a:spcPts val="600"/>
        </a:spcAft>
        <a:buClr>
          <a:schemeClr val="bg1"/>
        </a:buClr>
        <a:buSzPct val="80000"/>
        <a:buChar char="–"/>
        <a:defRPr sz="2800">
          <a:solidFill>
            <a:schemeClr val="bg1"/>
          </a:solidFill>
          <a:latin typeface="+mn-lt"/>
        </a:defRPr>
      </a:lvl4pPr>
      <a:lvl5pPr marL="1538288" indent="-225425" algn="l" rtl="0" eaLnBrk="1" fontAlgn="base" hangingPunct="1">
        <a:lnSpc>
          <a:spcPct val="100000"/>
        </a:lnSpc>
        <a:spcBef>
          <a:spcPct val="0"/>
        </a:spcBef>
        <a:spcAft>
          <a:spcPts val="600"/>
        </a:spcAft>
        <a:buClr>
          <a:schemeClr val="bg1"/>
        </a:buClr>
        <a:buSzPct val="80000"/>
        <a:buFont typeface="Wingdings" panose="05000000000000000000" pitchFamily="2" charset="2"/>
        <a:buChar char="§"/>
        <a:defRPr sz="2800">
          <a:solidFill>
            <a:schemeClr val="bg1"/>
          </a:solidFill>
          <a:latin typeface="+mn-lt"/>
        </a:defRPr>
      </a:lvl5pPr>
      <a:lvl6pPr marL="1944688" indent="-174625" algn="l" rtl="0" eaLnBrk="1" fontAlgn="base" hangingPunct="1">
        <a:lnSpc>
          <a:spcPct val="95000"/>
        </a:lnSpc>
        <a:spcBef>
          <a:spcPct val="0"/>
        </a:spcBef>
        <a:spcAft>
          <a:spcPct val="25000"/>
        </a:spcAft>
        <a:buChar char="•"/>
        <a:defRPr sz="2400">
          <a:solidFill>
            <a:srgbClr val="000000"/>
          </a:solidFill>
          <a:latin typeface="+mn-lt"/>
        </a:defRPr>
      </a:lvl6pPr>
      <a:lvl7pPr marL="2401888" indent="-174625" algn="l" rtl="0" eaLnBrk="1" fontAlgn="base" hangingPunct="1">
        <a:lnSpc>
          <a:spcPct val="95000"/>
        </a:lnSpc>
        <a:spcBef>
          <a:spcPct val="0"/>
        </a:spcBef>
        <a:spcAft>
          <a:spcPct val="25000"/>
        </a:spcAft>
        <a:buChar char="•"/>
        <a:defRPr sz="2400">
          <a:solidFill>
            <a:srgbClr val="000000"/>
          </a:solidFill>
          <a:latin typeface="+mn-lt"/>
        </a:defRPr>
      </a:lvl7pPr>
      <a:lvl8pPr marL="2859088" indent="-174625" algn="l" rtl="0" eaLnBrk="1" fontAlgn="base" hangingPunct="1">
        <a:lnSpc>
          <a:spcPct val="95000"/>
        </a:lnSpc>
        <a:spcBef>
          <a:spcPct val="0"/>
        </a:spcBef>
        <a:spcAft>
          <a:spcPct val="25000"/>
        </a:spcAft>
        <a:buChar char="•"/>
        <a:defRPr sz="2400">
          <a:solidFill>
            <a:srgbClr val="000000"/>
          </a:solidFill>
          <a:latin typeface="+mn-lt"/>
        </a:defRPr>
      </a:lvl8pPr>
      <a:lvl9pPr marL="3316288" indent="-174625" algn="l" rtl="0" eaLnBrk="1" fontAlgn="base" hangingPunct="1">
        <a:lnSpc>
          <a:spcPct val="95000"/>
        </a:lnSpc>
        <a:spcBef>
          <a:spcPct val="0"/>
        </a:spcBef>
        <a:spcAft>
          <a:spcPct val="25000"/>
        </a:spcAft>
        <a:buChar char="•"/>
        <a:defRPr sz="24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jpeg"/></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lfenergyarchitecturemodel"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hyperlink" Target="https://lfenergy.slack.com/archives/C03A1U5APPA" TargetMode="External"/></Relationships>
</file>

<file path=ppt/slides/_rels/slide1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31.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2" Type="http://schemas.openxmlformats.org/officeDocument/2006/relationships/image" Target="../media/image32.jp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34.jp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35.jp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36.jpg"/><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comments" Target="../comments/comment2.xml"/></Relationships>
</file>

<file path=ppt/slides/_rels/slide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59D4D7C-1054-494E-81DC-16E2C3FF4D7D}"/>
              </a:ext>
            </a:extLst>
          </p:cNvPr>
          <p:cNvSpPr/>
          <p:nvPr/>
        </p:nvSpPr>
        <p:spPr bwMode="auto">
          <a:xfrm>
            <a:off x="6583678" y="-1"/>
            <a:ext cx="5425032" cy="6849687"/>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24" name="Subtitle 23">
            <a:extLst>
              <a:ext uri="{FF2B5EF4-FFF2-40B4-BE49-F238E27FC236}">
                <a16:creationId xmlns:a16="http://schemas.microsoft.com/office/drawing/2014/main" id="{A22E2BD5-EDB4-426F-B350-40D990D93C4E}"/>
              </a:ext>
            </a:extLst>
          </p:cNvPr>
          <p:cNvSpPr>
            <a:spLocks noGrp="1"/>
          </p:cNvSpPr>
          <p:nvPr>
            <p:ph type="subTitle" sz="quarter" idx="1"/>
          </p:nvPr>
        </p:nvSpPr>
        <p:spPr>
          <a:xfrm>
            <a:off x="425588" y="3035778"/>
            <a:ext cx="6217920" cy="1920240"/>
          </a:xfrm>
        </p:spPr>
        <p:txBody>
          <a:bodyPr/>
          <a:lstStyle/>
          <a:p>
            <a:r>
              <a:rPr lang="en-US" dirty="0"/>
              <a:t>Sean Crimmins, EPRI</a:t>
            </a:r>
          </a:p>
          <a:p>
            <a:r>
              <a:rPr lang="en-US" dirty="0"/>
              <a:t>Laura Crowley, EPRI</a:t>
            </a:r>
          </a:p>
          <a:p>
            <a:r>
              <a:rPr lang="en-US" dirty="0"/>
              <a:t>Jonas van den Bogaard, </a:t>
            </a:r>
            <a:r>
              <a:rPr lang="en-US" dirty="0" err="1"/>
              <a:t>Alliander</a:t>
            </a:r>
            <a:endParaRPr lang="en-US" dirty="0"/>
          </a:p>
          <a:p>
            <a:r>
              <a:rPr lang="en-US" dirty="0"/>
              <a:t>Benoit </a:t>
            </a:r>
            <a:r>
              <a:rPr lang="en-US" dirty="0" err="1"/>
              <a:t>Jeanson</a:t>
            </a:r>
            <a:r>
              <a:rPr lang="en-US" dirty="0"/>
              <a:t>, RTE</a:t>
            </a:r>
          </a:p>
        </p:txBody>
      </p:sp>
      <p:sp>
        <p:nvSpPr>
          <p:cNvPr id="23" name="Title 22">
            <a:extLst>
              <a:ext uri="{FF2B5EF4-FFF2-40B4-BE49-F238E27FC236}">
                <a16:creationId xmlns:a16="http://schemas.microsoft.com/office/drawing/2014/main" id="{54869F1E-BE15-42AA-AA2A-8EDCE56D6386}"/>
              </a:ext>
            </a:extLst>
          </p:cNvPr>
          <p:cNvSpPr>
            <a:spLocks noGrp="1"/>
          </p:cNvSpPr>
          <p:nvPr>
            <p:ph type="ctrTitle" sz="quarter"/>
          </p:nvPr>
        </p:nvSpPr>
        <p:spPr>
          <a:xfrm>
            <a:off x="332299" y="226947"/>
            <a:ext cx="11526383" cy="1784354"/>
          </a:xfrm>
        </p:spPr>
        <p:txBody>
          <a:bodyPr>
            <a:normAutofit/>
          </a:bodyPr>
          <a:lstStyle/>
          <a:p>
            <a:r>
              <a:rPr lang="en-US" dirty="0"/>
              <a:t>A functional reference architecture to accelerate open-source development of power system applications</a:t>
            </a:r>
          </a:p>
        </p:txBody>
      </p:sp>
      <p:sp>
        <p:nvSpPr>
          <p:cNvPr id="25" name="Text Placeholder 24">
            <a:extLst>
              <a:ext uri="{FF2B5EF4-FFF2-40B4-BE49-F238E27FC236}">
                <a16:creationId xmlns:a16="http://schemas.microsoft.com/office/drawing/2014/main" id="{53C22640-2E3C-4C7D-A6A6-801CB663CB91}"/>
              </a:ext>
            </a:extLst>
          </p:cNvPr>
          <p:cNvSpPr>
            <a:spLocks noGrp="1"/>
          </p:cNvSpPr>
          <p:nvPr>
            <p:ph type="body" sz="quarter" idx="10"/>
          </p:nvPr>
        </p:nvSpPr>
        <p:spPr>
          <a:xfrm>
            <a:off x="365758" y="2015967"/>
            <a:ext cx="6217920" cy="914400"/>
          </a:xfrm>
        </p:spPr>
        <p:txBody>
          <a:bodyPr/>
          <a:lstStyle/>
          <a:p>
            <a:r>
              <a:rPr lang="en-US" dirty="0"/>
              <a:t>LF Energy FAWG Meeting</a:t>
            </a:r>
          </a:p>
          <a:p>
            <a:r>
              <a:rPr lang="en-US" b="0" dirty="0"/>
              <a:t>25 April 2022</a:t>
            </a:r>
          </a:p>
        </p:txBody>
      </p:sp>
      <p:pic>
        <p:nvPicPr>
          <p:cNvPr id="1026" name="Picture 2" descr="RWTH Aachen University | Forcepoint">
            <a:extLst>
              <a:ext uri="{FF2B5EF4-FFF2-40B4-BE49-F238E27FC236}">
                <a16:creationId xmlns:a16="http://schemas.microsoft.com/office/drawing/2014/main" id="{A02E292A-E01A-4653-BCA4-CE989E447C8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798" t="31664" r="17330" b="29366"/>
          <a:stretch/>
        </p:blipFill>
        <p:spPr bwMode="auto">
          <a:xfrm>
            <a:off x="8748421" y="2648995"/>
            <a:ext cx="3002158" cy="91876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lliander - Crunchbase Company Profile &amp; Funding">
            <a:extLst>
              <a:ext uri="{FF2B5EF4-FFF2-40B4-BE49-F238E27FC236}">
                <a16:creationId xmlns:a16="http://schemas.microsoft.com/office/drawing/2014/main" id="{C90CD2CE-0A89-45E6-9ABB-D2DF391D8C4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653" t="30958" r="4359" b="30642"/>
          <a:stretch/>
        </p:blipFill>
        <p:spPr bwMode="auto">
          <a:xfrm>
            <a:off x="6105489" y="2731019"/>
            <a:ext cx="2160322" cy="9218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enneT - TenneT">
            <a:extLst>
              <a:ext uri="{FF2B5EF4-FFF2-40B4-BE49-F238E27FC236}">
                <a16:creationId xmlns:a16="http://schemas.microsoft.com/office/drawing/2014/main" id="{D1C256AB-89E7-4F4D-A1DB-AD6C8270EE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84588" y="5513297"/>
            <a:ext cx="2929825" cy="58246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éseau de Transport d'Électricité - Wikipedia">
            <a:extLst>
              <a:ext uri="{FF2B5EF4-FFF2-40B4-BE49-F238E27FC236}">
                <a16:creationId xmlns:a16="http://schemas.microsoft.com/office/drawing/2014/main" id="{DC22693A-651A-48FB-BC3A-CF12B53287B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97241" y="3816379"/>
            <a:ext cx="1349433" cy="134943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0AC9ECC-BCC8-4540-AC0F-C04562858916}"/>
              </a:ext>
            </a:extLst>
          </p:cNvPr>
          <p:cNvPicPr>
            <a:picLocks noChangeAspect="1"/>
          </p:cNvPicPr>
          <p:nvPr/>
        </p:nvPicPr>
        <p:blipFill>
          <a:blip r:embed="rId7"/>
          <a:stretch>
            <a:fillRect/>
          </a:stretch>
        </p:blipFill>
        <p:spPr>
          <a:xfrm>
            <a:off x="6041536" y="4041958"/>
            <a:ext cx="2160322" cy="2044332"/>
          </a:xfrm>
          <a:prstGeom prst="rect">
            <a:avLst/>
          </a:prstGeom>
        </p:spPr>
      </p:pic>
      <p:pic>
        <p:nvPicPr>
          <p:cNvPr id="11" name="Afbeelding 10">
            <a:extLst>
              <a:ext uri="{FF2B5EF4-FFF2-40B4-BE49-F238E27FC236}">
                <a16:creationId xmlns:a16="http://schemas.microsoft.com/office/drawing/2014/main" id="{277C2C9F-8FEE-489B-A653-617B92EC9F44}"/>
              </a:ext>
            </a:extLst>
          </p:cNvPr>
          <p:cNvPicPr>
            <a:picLocks noChangeAspect="1"/>
          </p:cNvPicPr>
          <p:nvPr/>
        </p:nvPicPr>
        <p:blipFill>
          <a:blip r:embed="rId8"/>
          <a:stretch>
            <a:fillRect/>
          </a:stretch>
        </p:blipFill>
        <p:spPr>
          <a:xfrm>
            <a:off x="6756794" y="1790417"/>
            <a:ext cx="4349785" cy="682750"/>
          </a:xfrm>
          <a:prstGeom prst="rect">
            <a:avLst/>
          </a:prstGeom>
        </p:spPr>
      </p:pic>
    </p:spTree>
    <p:extLst>
      <p:ext uri="{BB962C8B-B14F-4D97-AF65-F5344CB8AC3E}">
        <p14:creationId xmlns:p14="http://schemas.microsoft.com/office/powerpoint/2010/main" val="2748577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Contingency Analysis – a closer look</a:t>
            </a:r>
          </a:p>
        </p:txBody>
      </p:sp>
      <p:sp>
        <p:nvSpPr>
          <p:cNvPr id="7" name="Rectangle 6">
            <a:extLst>
              <a:ext uri="{FF2B5EF4-FFF2-40B4-BE49-F238E27FC236}">
                <a16:creationId xmlns:a16="http://schemas.microsoft.com/office/drawing/2014/main" id="{D9E8BFFD-5252-4EBC-8B6E-F6D6C78B1FF4}"/>
              </a:ext>
            </a:extLst>
          </p:cNvPr>
          <p:cNvSpPr/>
          <p:nvPr/>
        </p:nvSpPr>
        <p:spPr>
          <a:xfrm>
            <a:off x="1574522" y="6277796"/>
            <a:ext cx="9334372" cy="276999"/>
          </a:xfrm>
          <a:prstGeom prst="rect">
            <a:avLst/>
          </a:prstGeom>
        </p:spPr>
        <p:txBody>
          <a:bodyPr wrap="square" lIns="91440" tIns="45720" rIns="91440" bIns="45720" anchor="t">
            <a:spAutoFit/>
          </a:bodyPr>
          <a:lstStyle/>
          <a:p>
            <a:endParaRPr lang="sv-SE" sz="1200" u="sng" dirty="0">
              <a:cs typeface="Arial"/>
            </a:endParaRPr>
          </a:p>
        </p:txBody>
      </p:sp>
      <p:pic>
        <p:nvPicPr>
          <p:cNvPr id="4" name="Picture 3">
            <a:extLst>
              <a:ext uri="{FF2B5EF4-FFF2-40B4-BE49-F238E27FC236}">
                <a16:creationId xmlns:a16="http://schemas.microsoft.com/office/drawing/2014/main" id="{24A7EE16-81FC-47DA-AF3B-9ED60439AB0A}"/>
              </a:ext>
            </a:extLst>
          </p:cNvPr>
          <p:cNvPicPr>
            <a:picLocks noChangeAspect="1"/>
          </p:cNvPicPr>
          <p:nvPr/>
        </p:nvPicPr>
        <p:blipFill rotWithShape="1">
          <a:blip r:embed="rId3"/>
          <a:srcRect l="1572" t="4033" r="41218" b="63586"/>
          <a:stretch/>
        </p:blipFill>
        <p:spPr>
          <a:xfrm>
            <a:off x="1579981" y="1043561"/>
            <a:ext cx="9089787" cy="4313562"/>
          </a:xfrm>
          <a:prstGeom prst="rect">
            <a:avLst/>
          </a:prstGeom>
        </p:spPr>
      </p:pic>
    </p:spTree>
    <p:extLst>
      <p:ext uri="{BB962C8B-B14F-4D97-AF65-F5344CB8AC3E}">
        <p14:creationId xmlns:p14="http://schemas.microsoft.com/office/powerpoint/2010/main" val="1039813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D3862-1319-48FD-A762-1CD84A0A9CEC}"/>
              </a:ext>
            </a:extLst>
          </p:cNvPr>
          <p:cNvSpPr>
            <a:spLocks noGrp="1"/>
          </p:cNvSpPr>
          <p:nvPr>
            <p:ph type="title"/>
          </p:nvPr>
        </p:nvSpPr>
        <p:spPr/>
        <p:txBody>
          <a:bodyPr/>
          <a:lstStyle/>
          <a:p>
            <a:r>
              <a:rPr lang="en-US" dirty="0"/>
              <a:t>Model demo</a:t>
            </a:r>
          </a:p>
        </p:txBody>
      </p:sp>
      <p:sp>
        <p:nvSpPr>
          <p:cNvPr id="3" name="Content Placeholder 2">
            <a:extLst>
              <a:ext uri="{FF2B5EF4-FFF2-40B4-BE49-F238E27FC236}">
                <a16:creationId xmlns:a16="http://schemas.microsoft.com/office/drawing/2014/main" id="{D78719D1-811B-46E7-BD7C-21DCE564836E}"/>
              </a:ext>
            </a:extLst>
          </p:cNvPr>
          <p:cNvSpPr>
            <a:spLocks noGrp="1"/>
          </p:cNvSpPr>
          <p:nvPr>
            <p:ph idx="1"/>
          </p:nvPr>
        </p:nvSpPr>
        <p:spPr>
          <a:xfrm>
            <a:off x="365760" y="1005840"/>
            <a:ext cx="11430000" cy="5394960"/>
          </a:xfrm>
        </p:spPr>
        <p:txBody>
          <a:bodyPr/>
          <a:lstStyle/>
          <a:p>
            <a:pPr lvl="1"/>
            <a:r>
              <a:rPr lang="en-US" dirty="0"/>
              <a:t>Metamodel</a:t>
            </a:r>
          </a:p>
          <a:p>
            <a:pPr lvl="1"/>
            <a:r>
              <a:rPr lang="en-US" dirty="0"/>
              <a:t>Generic reference architecture</a:t>
            </a:r>
          </a:p>
          <a:p>
            <a:pPr lvl="1"/>
            <a:r>
              <a:rPr lang="en-US" dirty="0"/>
              <a:t>LF Energy projects views:</a:t>
            </a:r>
          </a:p>
          <a:p>
            <a:pPr lvl="2"/>
            <a:r>
              <a:rPr lang="en-US" dirty="0"/>
              <a:t>OpenSTEF</a:t>
            </a:r>
          </a:p>
          <a:p>
            <a:pPr lvl="2"/>
            <a:r>
              <a:rPr lang="en-US" dirty="0"/>
              <a:t>SOGNO</a:t>
            </a:r>
          </a:p>
          <a:p>
            <a:pPr lvl="2"/>
            <a:r>
              <a:rPr lang="en-US" dirty="0" err="1"/>
              <a:t>PowSyBl</a:t>
            </a:r>
            <a:endParaRPr lang="en-US" dirty="0"/>
          </a:p>
          <a:p>
            <a:pPr lvl="1"/>
            <a:r>
              <a:rPr lang="en-US" dirty="0"/>
              <a:t>Collaborative modelling with Archi and GitHub</a:t>
            </a:r>
          </a:p>
        </p:txBody>
      </p:sp>
      <p:sp>
        <p:nvSpPr>
          <p:cNvPr id="4" name="Rectangle 3">
            <a:extLst>
              <a:ext uri="{FF2B5EF4-FFF2-40B4-BE49-F238E27FC236}">
                <a16:creationId xmlns:a16="http://schemas.microsoft.com/office/drawing/2014/main" id="{4F282348-E8AD-4374-A327-99CB38808894}"/>
              </a:ext>
            </a:extLst>
          </p:cNvPr>
          <p:cNvSpPr/>
          <p:nvPr/>
        </p:nvSpPr>
        <p:spPr bwMode="auto">
          <a:xfrm>
            <a:off x="8634153" y="457200"/>
            <a:ext cx="3192087" cy="207018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r>
              <a:rPr lang="en-US" sz="2400" dirty="0">
                <a:cs typeface="Calibri"/>
              </a:rPr>
              <a:t>All models are </a:t>
            </a:r>
            <a:r>
              <a:rPr lang="en-US" sz="2400" dirty="0" err="1">
                <a:cs typeface="Calibri"/>
              </a:rPr>
              <a:t>licenced</a:t>
            </a:r>
            <a:r>
              <a:rPr lang="en-US" sz="2400" dirty="0">
                <a:cs typeface="Calibri"/>
              </a:rPr>
              <a:t> under Creative Commons Attribution 4.0 International License</a:t>
            </a:r>
            <a:endParaRPr kumimoji="0" lang="en-US" sz="1200" b="0" i="0" u="none" strike="noStrike" cap="none" normalizeH="0" baseline="0" dirty="0">
              <a:ln>
                <a:noFill/>
              </a:ln>
              <a:solidFill>
                <a:schemeClr val="tx1"/>
              </a:solidFill>
              <a:effectLst/>
              <a:latin typeface="+mn-lt"/>
            </a:endParaRPr>
          </a:p>
        </p:txBody>
      </p:sp>
    </p:spTree>
    <p:extLst>
      <p:ext uri="{BB962C8B-B14F-4D97-AF65-F5344CB8AC3E}">
        <p14:creationId xmlns:p14="http://schemas.microsoft.com/office/powerpoint/2010/main" val="2385190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A1898-9EE8-46FF-85B0-A0FB290231D6}"/>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01317CF5-C1A4-43F3-88F3-F05F2B76A826}"/>
              </a:ext>
            </a:extLst>
          </p:cNvPr>
          <p:cNvSpPr>
            <a:spLocks noGrp="1"/>
          </p:cNvSpPr>
          <p:nvPr>
            <p:ph idx="1"/>
          </p:nvPr>
        </p:nvSpPr>
        <p:spPr/>
        <p:txBody>
          <a:bodyPr/>
          <a:lstStyle/>
          <a:p>
            <a:pPr marL="89852">
              <a:buClr>
                <a:srgbClr val="595959"/>
              </a:buClr>
            </a:pPr>
            <a:r>
              <a:rPr lang="en-US" dirty="0">
                <a:cs typeface="Calibri"/>
              </a:rPr>
              <a:t>Is this collaborative approach useful?</a:t>
            </a:r>
          </a:p>
          <a:p>
            <a:pPr marL="89852">
              <a:buClr>
                <a:srgbClr val="595959"/>
              </a:buClr>
            </a:pPr>
            <a:r>
              <a:rPr lang="en-US" dirty="0">
                <a:cs typeface="Calibri"/>
              </a:rPr>
              <a:t>Who wants to be involved?</a:t>
            </a:r>
          </a:p>
          <a:p>
            <a:pPr marL="89852">
              <a:buClr>
                <a:srgbClr val="595959"/>
              </a:buClr>
            </a:pPr>
            <a:r>
              <a:rPr lang="en-US" dirty="0">
                <a:cs typeface="Calibri"/>
              </a:rPr>
              <a:t>What are the most critical domains?</a:t>
            </a:r>
          </a:p>
          <a:p>
            <a:pPr marL="89852">
              <a:buClr>
                <a:srgbClr val="595959"/>
              </a:buClr>
            </a:pPr>
            <a:r>
              <a:rPr lang="en-US" dirty="0">
                <a:cs typeface="Calibri"/>
              </a:rPr>
              <a:t>Extend the reference architecture to demonstrate technical services (e.g., messaging, gateway, ESB)</a:t>
            </a:r>
          </a:p>
          <a:p>
            <a:pPr marL="89852">
              <a:buClr>
                <a:srgbClr val="595959"/>
              </a:buClr>
            </a:pPr>
            <a:r>
              <a:rPr lang="en-US" dirty="0">
                <a:cs typeface="Calibri"/>
              </a:rPr>
              <a:t>Present at the TAC</a:t>
            </a:r>
          </a:p>
        </p:txBody>
      </p:sp>
      <p:sp>
        <p:nvSpPr>
          <p:cNvPr id="4" name="Rectangle 3">
            <a:extLst>
              <a:ext uri="{FF2B5EF4-FFF2-40B4-BE49-F238E27FC236}">
                <a16:creationId xmlns:a16="http://schemas.microsoft.com/office/drawing/2014/main" id="{99ED66A4-F3E5-4E14-AB6A-FE4D5A11D887}"/>
              </a:ext>
            </a:extLst>
          </p:cNvPr>
          <p:cNvSpPr/>
          <p:nvPr/>
        </p:nvSpPr>
        <p:spPr bwMode="auto">
          <a:xfrm>
            <a:off x="7764086" y="548323"/>
            <a:ext cx="3192087" cy="207018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r>
              <a:rPr lang="en-US" sz="2400" dirty="0">
                <a:cs typeface="Calibri"/>
              </a:rPr>
              <a:t>We have modelled 3 LFEnergy projects; </a:t>
            </a:r>
            <a:r>
              <a:rPr lang="en-US" sz="2400" dirty="0" err="1">
                <a:cs typeface="Calibri"/>
              </a:rPr>
              <a:t>PowSyBl</a:t>
            </a:r>
            <a:r>
              <a:rPr lang="en-US" sz="2400" dirty="0">
                <a:cs typeface="Calibri"/>
              </a:rPr>
              <a:t>, SOGNO, </a:t>
            </a:r>
            <a:r>
              <a:rPr lang="en-US" sz="2400" dirty="0" err="1">
                <a:cs typeface="Calibri"/>
              </a:rPr>
              <a:t>OpenSTEF</a:t>
            </a:r>
            <a:endParaRPr kumimoji="0" lang="en-US" sz="12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FCEFB6BE-27B8-4C0A-94F1-FBD495E217AA}"/>
              </a:ext>
            </a:extLst>
          </p:cNvPr>
          <p:cNvSpPr/>
          <p:nvPr/>
        </p:nvSpPr>
        <p:spPr bwMode="auto">
          <a:xfrm>
            <a:off x="1655619" y="4438997"/>
            <a:ext cx="8880762" cy="1548938"/>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r>
              <a:rPr lang="en-US" sz="2400" dirty="0">
                <a:cs typeface="Calibri"/>
              </a:rPr>
              <a:t>GitHub: </a:t>
            </a:r>
            <a:r>
              <a:rPr lang="en-US" sz="2400" dirty="0">
                <a:cs typeface="Calibri"/>
                <a:hlinkClick r:id="rId3"/>
              </a:rPr>
              <a:t>https://github.com/lfenergyarchitecturemodel</a:t>
            </a:r>
            <a:endParaRPr lang="en-US" sz="2400" dirty="0">
              <a:cs typeface="Calibri"/>
            </a:endParaRPr>
          </a:p>
          <a:p>
            <a:pPr marR="0" algn="ctr" defTabSz="914400" rtl="0" eaLnBrk="0" fontAlgn="base" latinLnBrk="0" hangingPunct="0">
              <a:lnSpc>
                <a:spcPct val="100000"/>
              </a:lnSpc>
              <a:spcBef>
                <a:spcPts val="0"/>
              </a:spcBef>
              <a:spcAft>
                <a:spcPct val="0"/>
              </a:spcAft>
              <a:buClrTx/>
              <a:buSzTx/>
              <a:buFontTx/>
              <a:buNone/>
              <a:tabLst/>
            </a:pPr>
            <a:r>
              <a:rPr lang="en-US" sz="2400" dirty="0">
                <a:cs typeface="Calibri"/>
              </a:rPr>
              <a:t>Slack: </a:t>
            </a:r>
            <a:r>
              <a:rPr lang="en-US" sz="2400" dirty="0">
                <a:cs typeface="Calibri"/>
                <a:hlinkClick r:id="rId4"/>
              </a:rPr>
              <a:t>https://lfenergy.slack.com/archives/C03A1U5APPA</a:t>
            </a:r>
            <a:r>
              <a:rPr lang="en-US" sz="2400" dirty="0">
                <a:cs typeface="Calibri"/>
              </a:rPr>
              <a:t>  </a:t>
            </a:r>
          </a:p>
        </p:txBody>
      </p:sp>
    </p:spTree>
    <p:extLst>
      <p:ext uri="{BB962C8B-B14F-4D97-AF65-F5344CB8AC3E}">
        <p14:creationId xmlns:p14="http://schemas.microsoft.com/office/powerpoint/2010/main" val="1081438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DFACA3E-8BE8-45F5-93D2-7C688966D2E0}"/>
              </a:ext>
            </a:extLst>
          </p:cNvPr>
          <p:cNvSpPr>
            <a:spLocks noGrp="1"/>
          </p:cNvSpPr>
          <p:nvPr>
            <p:ph type="title"/>
          </p:nvPr>
        </p:nvSpPr>
        <p:spPr/>
        <p:txBody>
          <a:bodyPr/>
          <a:lstStyle/>
          <a:p>
            <a:r>
              <a:rPr lang="nl-NL" dirty="0"/>
              <a:t>Appendix A: </a:t>
            </a:r>
            <a:r>
              <a:rPr lang="nl-NL" b="1" i="0" dirty="0">
                <a:solidFill>
                  <a:srgbClr val="24292F"/>
                </a:solidFill>
                <a:effectLst/>
                <a:latin typeface="-apple-system"/>
              </a:rPr>
              <a:t>LF Energy Architecture Model </a:t>
            </a:r>
            <a:r>
              <a:rPr lang="nl-NL" b="1" i="0" dirty="0" err="1">
                <a:solidFill>
                  <a:srgbClr val="24292F"/>
                </a:solidFill>
                <a:effectLst/>
                <a:latin typeface="-apple-system"/>
              </a:rPr>
              <a:t>installation</a:t>
            </a:r>
            <a:br>
              <a:rPr lang="nl-NL" b="1" i="0" dirty="0">
                <a:solidFill>
                  <a:srgbClr val="24292F"/>
                </a:solidFill>
                <a:effectLst/>
                <a:latin typeface="-apple-system"/>
              </a:rPr>
            </a:br>
            <a:endParaRPr lang="nl-NL" dirty="0"/>
          </a:p>
        </p:txBody>
      </p:sp>
      <p:pic>
        <p:nvPicPr>
          <p:cNvPr id="5" name="Afbeelding 4">
            <a:extLst>
              <a:ext uri="{FF2B5EF4-FFF2-40B4-BE49-F238E27FC236}">
                <a16:creationId xmlns:a16="http://schemas.microsoft.com/office/drawing/2014/main" id="{AA4C550B-BE8B-455F-8FAC-8583EF8D3C19}"/>
              </a:ext>
            </a:extLst>
          </p:cNvPr>
          <p:cNvPicPr>
            <a:picLocks noChangeAspect="1"/>
          </p:cNvPicPr>
          <p:nvPr/>
        </p:nvPicPr>
        <p:blipFill rotWithShape="1">
          <a:blip r:embed="rId2"/>
          <a:srcRect t="11961"/>
          <a:stretch/>
        </p:blipFill>
        <p:spPr>
          <a:xfrm>
            <a:off x="396240" y="913547"/>
            <a:ext cx="6761305" cy="5722131"/>
          </a:xfrm>
          <a:prstGeom prst="rect">
            <a:avLst/>
          </a:prstGeom>
        </p:spPr>
      </p:pic>
    </p:spTree>
    <p:extLst>
      <p:ext uri="{BB962C8B-B14F-4D97-AF65-F5344CB8AC3E}">
        <p14:creationId xmlns:p14="http://schemas.microsoft.com/office/powerpoint/2010/main" val="967330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6619145-8588-480F-B73B-04ED07001E4B}"/>
              </a:ext>
            </a:extLst>
          </p:cNvPr>
          <p:cNvSpPr>
            <a:spLocks noGrp="1"/>
          </p:cNvSpPr>
          <p:nvPr>
            <p:ph type="title"/>
          </p:nvPr>
        </p:nvSpPr>
        <p:spPr/>
        <p:txBody>
          <a:bodyPr/>
          <a:lstStyle/>
          <a:p>
            <a:r>
              <a:rPr lang="en-US" dirty="0"/>
              <a:t>Appendix B: LF Energy Architecture Metamodel</a:t>
            </a:r>
            <a:endParaRPr lang="nl-NL" dirty="0"/>
          </a:p>
        </p:txBody>
      </p:sp>
      <p:pic>
        <p:nvPicPr>
          <p:cNvPr id="5" name="Tijdelijke aanduiding voor inhoud 4" descr="Afbeelding met tekst&#10;&#10;Automatisch gegenereerde beschrijving">
            <a:extLst>
              <a:ext uri="{FF2B5EF4-FFF2-40B4-BE49-F238E27FC236}">
                <a16:creationId xmlns:a16="http://schemas.microsoft.com/office/drawing/2014/main" id="{E6ABCE3E-2394-4F8C-96C7-C6779AE774B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66605" y="1006475"/>
            <a:ext cx="7427040" cy="5394325"/>
          </a:xfrm>
        </p:spPr>
      </p:pic>
    </p:spTree>
    <p:extLst>
      <p:ext uri="{BB962C8B-B14F-4D97-AF65-F5344CB8AC3E}">
        <p14:creationId xmlns:p14="http://schemas.microsoft.com/office/powerpoint/2010/main" val="32837819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499A8-8A26-4A8B-BD36-9B8EEFB6C513}"/>
              </a:ext>
            </a:extLst>
          </p:cNvPr>
          <p:cNvSpPr>
            <a:spLocks noGrp="1"/>
          </p:cNvSpPr>
          <p:nvPr>
            <p:ph type="title"/>
          </p:nvPr>
        </p:nvSpPr>
        <p:spPr/>
        <p:txBody>
          <a:bodyPr/>
          <a:lstStyle/>
          <a:p>
            <a:r>
              <a:rPr lang="en-US" dirty="0"/>
              <a:t>Appendix C: LF Energy Architecture Model – Generic reference architecture  </a:t>
            </a:r>
          </a:p>
        </p:txBody>
      </p:sp>
      <p:pic>
        <p:nvPicPr>
          <p:cNvPr id="4" name="Afbeelding 3">
            <a:extLst>
              <a:ext uri="{FF2B5EF4-FFF2-40B4-BE49-F238E27FC236}">
                <a16:creationId xmlns:a16="http://schemas.microsoft.com/office/drawing/2014/main" id="{69ED280D-2C5B-4449-B028-7379B287BED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89037" y="1392495"/>
            <a:ext cx="9605963" cy="4925474"/>
          </a:xfrm>
          <a:prstGeom prst="rect">
            <a:avLst/>
          </a:prstGeom>
        </p:spPr>
      </p:pic>
    </p:spTree>
    <p:extLst>
      <p:ext uri="{BB962C8B-B14F-4D97-AF65-F5344CB8AC3E}">
        <p14:creationId xmlns:p14="http://schemas.microsoft.com/office/powerpoint/2010/main" val="3551052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499A8-8A26-4A8B-BD36-9B8EEFB6C513}"/>
              </a:ext>
            </a:extLst>
          </p:cNvPr>
          <p:cNvSpPr>
            <a:spLocks noGrp="1"/>
          </p:cNvSpPr>
          <p:nvPr>
            <p:ph type="title"/>
          </p:nvPr>
        </p:nvSpPr>
        <p:spPr/>
        <p:txBody>
          <a:bodyPr/>
          <a:lstStyle/>
          <a:p>
            <a:r>
              <a:rPr lang="en-US" dirty="0"/>
              <a:t>Appendix C: LF Energy Architecture Model - OpenSTEF </a:t>
            </a:r>
          </a:p>
        </p:txBody>
      </p:sp>
      <p:pic>
        <p:nvPicPr>
          <p:cNvPr id="7" name="Afbeelding 6">
            <a:extLst>
              <a:ext uri="{FF2B5EF4-FFF2-40B4-BE49-F238E27FC236}">
                <a16:creationId xmlns:a16="http://schemas.microsoft.com/office/drawing/2014/main" id="{DEA5902D-0953-474A-BEBF-B32B609EC63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9162" y="1331912"/>
            <a:ext cx="7577138" cy="4854278"/>
          </a:xfrm>
          <a:prstGeom prst="rect">
            <a:avLst/>
          </a:prstGeom>
        </p:spPr>
      </p:pic>
    </p:spTree>
    <p:extLst>
      <p:ext uri="{BB962C8B-B14F-4D97-AF65-F5344CB8AC3E}">
        <p14:creationId xmlns:p14="http://schemas.microsoft.com/office/powerpoint/2010/main" val="26900228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499A8-8A26-4A8B-BD36-9B8EEFB6C513}"/>
              </a:ext>
            </a:extLst>
          </p:cNvPr>
          <p:cNvSpPr>
            <a:spLocks noGrp="1"/>
          </p:cNvSpPr>
          <p:nvPr>
            <p:ph type="title"/>
          </p:nvPr>
        </p:nvSpPr>
        <p:spPr/>
        <p:txBody>
          <a:bodyPr/>
          <a:lstStyle/>
          <a:p>
            <a:r>
              <a:rPr lang="en-US" dirty="0"/>
              <a:t>Appendix C: LF Energy Architecture Model - SONGO </a:t>
            </a:r>
          </a:p>
        </p:txBody>
      </p:sp>
      <p:pic>
        <p:nvPicPr>
          <p:cNvPr id="4" name="Afbeelding 3">
            <a:extLst>
              <a:ext uri="{FF2B5EF4-FFF2-40B4-BE49-F238E27FC236}">
                <a16:creationId xmlns:a16="http://schemas.microsoft.com/office/drawing/2014/main" id="{770249D5-B5D0-4913-A3C5-53D749E03C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13037" y="1277937"/>
            <a:ext cx="6765926" cy="4761207"/>
          </a:xfrm>
          <a:prstGeom prst="rect">
            <a:avLst/>
          </a:prstGeom>
        </p:spPr>
      </p:pic>
    </p:spTree>
    <p:extLst>
      <p:ext uri="{BB962C8B-B14F-4D97-AF65-F5344CB8AC3E}">
        <p14:creationId xmlns:p14="http://schemas.microsoft.com/office/powerpoint/2010/main" val="58337172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499A8-8A26-4A8B-BD36-9B8EEFB6C513}"/>
              </a:ext>
            </a:extLst>
          </p:cNvPr>
          <p:cNvSpPr>
            <a:spLocks noGrp="1"/>
          </p:cNvSpPr>
          <p:nvPr>
            <p:ph type="title"/>
          </p:nvPr>
        </p:nvSpPr>
        <p:spPr/>
        <p:txBody>
          <a:bodyPr/>
          <a:lstStyle/>
          <a:p>
            <a:r>
              <a:rPr lang="en-US" dirty="0"/>
              <a:t>Appendix C: LF Energy Architecture Model - </a:t>
            </a:r>
            <a:r>
              <a:rPr lang="en-US" dirty="0" err="1"/>
              <a:t>PowSyBI</a:t>
            </a:r>
            <a:r>
              <a:rPr lang="en-US" dirty="0"/>
              <a:t>  </a:t>
            </a:r>
          </a:p>
        </p:txBody>
      </p:sp>
      <p:pic>
        <p:nvPicPr>
          <p:cNvPr id="5" name="Afbeelding 4">
            <a:extLst>
              <a:ext uri="{FF2B5EF4-FFF2-40B4-BE49-F238E27FC236}">
                <a16:creationId xmlns:a16="http://schemas.microsoft.com/office/drawing/2014/main" id="{8AD62417-DDEB-4C5B-8FAE-374A5D8506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1750" y="1585912"/>
            <a:ext cx="7048500" cy="3686175"/>
          </a:xfrm>
          <a:prstGeom prst="rect">
            <a:avLst/>
          </a:prstGeom>
        </p:spPr>
      </p:pic>
    </p:spTree>
    <p:extLst>
      <p:ext uri="{BB962C8B-B14F-4D97-AF65-F5344CB8AC3E}">
        <p14:creationId xmlns:p14="http://schemas.microsoft.com/office/powerpoint/2010/main" val="6802863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499A8-8A26-4A8B-BD36-9B8EEFB6C513}"/>
              </a:ext>
            </a:extLst>
          </p:cNvPr>
          <p:cNvSpPr>
            <a:spLocks noGrp="1"/>
          </p:cNvSpPr>
          <p:nvPr>
            <p:ph type="title"/>
          </p:nvPr>
        </p:nvSpPr>
        <p:spPr/>
        <p:txBody>
          <a:bodyPr/>
          <a:lstStyle/>
          <a:p>
            <a:r>
              <a:rPr lang="en-US" dirty="0"/>
              <a:t>Appendix C: LF Energy Architecture Model - </a:t>
            </a:r>
            <a:r>
              <a:rPr lang="en-US" dirty="0" err="1"/>
              <a:t>PowSyBI</a:t>
            </a:r>
            <a:r>
              <a:rPr lang="en-US" dirty="0"/>
              <a:t> </a:t>
            </a:r>
          </a:p>
        </p:txBody>
      </p:sp>
      <p:pic>
        <p:nvPicPr>
          <p:cNvPr id="4" name="Afbeelding 3">
            <a:extLst>
              <a:ext uri="{FF2B5EF4-FFF2-40B4-BE49-F238E27FC236}">
                <a16:creationId xmlns:a16="http://schemas.microsoft.com/office/drawing/2014/main" id="{665ED799-5122-4E14-B24D-E34FDE6BFE8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216" y="1730235"/>
            <a:ext cx="11442544" cy="3397530"/>
          </a:xfrm>
          <a:prstGeom prst="rect">
            <a:avLst/>
          </a:prstGeom>
        </p:spPr>
      </p:pic>
    </p:spTree>
    <p:extLst>
      <p:ext uri="{BB962C8B-B14F-4D97-AF65-F5344CB8AC3E}">
        <p14:creationId xmlns:p14="http://schemas.microsoft.com/office/powerpoint/2010/main" val="585471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a:xfrm>
            <a:off x="1798320" y="914083"/>
            <a:ext cx="8572500" cy="5212397"/>
          </a:xfrm>
        </p:spPr>
        <p:txBody>
          <a:bodyPr>
            <a:normAutofit fontScale="92500" lnSpcReduction="10000"/>
          </a:bodyPr>
          <a:lstStyle/>
          <a:p>
            <a:r>
              <a:rPr lang="en-US" dirty="0"/>
              <a:t>Motivation for building a reference architecture</a:t>
            </a:r>
          </a:p>
          <a:p>
            <a:r>
              <a:rPr lang="en-US" dirty="0"/>
              <a:t>ArchiMate primer</a:t>
            </a:r>
          </a:p>
          <a:p>
            <a:r>
              <a:rPr lang="en-US" dirty="0"/>
              <a:t>Model demo: </a:t>
            </a:r>
          </a:p>
          <a:p>
            <a:pPr lvl="1"/>
            <a:r>
              <a:rPr lang="en-US" dirty="0"/>
              <a:t>Metamodel</a:t>
            </a:r>
          </a:p>
          <a:p>
            <a:pPr lvl="1"/>
            <a:r>
              <a:rPr lang="en-US" dirty="0"/>
              <a:t>Generic reference architecture</a:t>
            </a:r>
          </a:p>
          <a:p>
            <a:pPr lvl="1"/>
            <a:r>
              <a:rPr lang="en-US" dirty="0"/>
              <a:t>LF Energy projects views:</a:t>
            </a:r>
          </a:p>
          <a:p>
            <a:pPr lvl="2"/>
            <a:r>
              <a:rPr lang="en-US" dirty="0"/>
              <a:t>OpenSTEF</a:t>
            </a:r>
          </a:p>
          <a:p>
            <a:pPr lvl="2"/>
            <a:r>
              <a:rPr lang="en-US" dirty="0"/>
              <a:t>SOGNO</a:t>
            </a:r>
          </a:p>
          <a:p>
            <a:pPr lvl="2"/>
            <a:r>
              <a:rPr lang="en-US" dirty="0" err="1"/>
              <a:t>PowSyBl</a:t>
            </a:r>
            <a:endParaRPr lang="en-US" dirty="0"/>
          </a:p>
          <a:p>
            <a:pPr lvl="1"/>
            <a:r>
              <a:rPr lang="en-US" dirty="0"/>
              <a:t>Collaborative modelling with Archi and GitHub</a:t>
            </a:r>
          </a:p>
          <a:p>
            <a:r>
              <a:rPr lang="en-US" dirty="0"/>
              <a:t>Feedback and next steps</a:t>
            </a:r>
          </a:p>
        </p:txBody>
      </p:sp>
    </p:spTree>
    <p:extLst>
      <p:ext uri="{BB962C8B-B14F-4D97-AF65-F5344CB8AC3E}">
        <p14:creationId xmlns:p14="http://schemas.microsoft.com/office/powerpoint/2010/main" val="34122071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5499A8-8A26-4A8B-BD36-9B8EEFB6C513}"/>
              </a:ext>
            </a:extLst>
          </p:cNvPr>
          <p:cNvSpPr>
            <a:spLocks noGrp="1"/>
          </p:cNvSpPr>
          <p:nvPr>
            <p:ph type="title"/>
          </p:nvPr>
        </p:nvSpPr>
        <p:spPr/>
        <p:txBody>
          <a:bodyPr/>
          <a:lstStyle/>
          <a:p>
            <a:r>
              <a:rPr lang="en-US" dirty="0"/>
              <a:t>Appendix B: LF Energy Architecture Model </a:t>
            </a:r>
          </a:p>
        </p:txBody>
      </p:sp>
      <p:sp>
        <p:nvSpPr>
          <p:cNvPr id="3" name="Content Placeholder 2">
            <a:extLst>
              <a:ext uri="{FF2B5EF4-FFF2-40B4-BE49-F238E27FC236}">
                <a16:creationId xmlns:a16="http://schemas.microsoft.com/office/drawing/2014/main" id="{41B5BD15-969E-4476-80F9-EDD618CAAD64}"/>
              </a:ext>
            </a:extLst>
          </p:cNvPr>
          <p:cNvSpPr>
            <a:spLocks noGrp="1"/>
          </p:cNvSpPr>
          <p:nvPr>
            <p:ph idx="1"/>
          </p:nvPr>
        </p:nvSpPr>
        <p:spPr/>
        <p:txBody>
          <a:bodyPr/>
          <a:lstStyle/>
          <a:p>
            <a:r>
              <a:rPr lang="en-US" dirty="0"/>
              <a:t>Placeholder for model images – export from Archi</a:t>
            </a:r>
          </a:p>
        </p:txBody>
      </p:sp>
    </p:spTree>
    <p:extLst>
      <p:ext uri="{BB962C8B-B14F-4D97-AF65-F5344CB8AC3E}">
        <p14:creationId xmlns:p14="http://schemas.microsoft.com/office/powerpoint/2010/main" val="723814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FC455D74-8FD3-4D76-8426-D07B44128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1892" y="2938086"/>
            <a:ext cx="3206796" cy="2923098"/>
          </a:xfrm>
          <a:prstGeom prst="rect">
            <a:avLst/>
          </a:prstGeom>
        </p:spPr>
      </p:pic>
      <p:sp>
        <p:nvSpPr>
          <p:cNvPr id="7" name="TextBox 6">
            <a:extLst>
              <a:ext uri="{FF2B5EF4-FFF2-40B4-BE49-F238E27FC236}">
                <a16:creationId xmlns:a16="http://schemas.microsoft.com/office/drawing/2014/main" id="{F0BEFEC3-06A7-4785-A5B7-6BE21DC3F659}"/>
              </a:ext>
            </a:extLst>
          </p:cNvPr>
          <p:cNvSpPr txBox="1"/>
          <p:nvPr/>
        </p:nvSpPr>
        <p:spPr>
          <a:xfrm>
            <a:off x="2593524" y="2628680"/>
            <a:ext cx="2322737" cy="1615827"/>
          </a:xfrm>
          <a:prstGeom prst="rect">
            <a:avLst/>
          </a:prstGeom>
          <a:noFill/>
        </p:spPr>
        <p:txBody>
          <a:bodyPr wrap="square" rtlCol="0">
            <a:spAutoFit/>
          </a:bodyPr>
          <a:lstStyle/>
          <a:p>
            <a:pPr algn="l">
              <a:spcBef>
                <a:spcPts val="0"/>
              </a:spcBef>
            </a:pPr>
            <a:r>
              <a:rPr lang="en-US" sz="4950" b="1" dirty="0">
                <a:solidFill>
                  <a:schemeClr val="tx2">
                    <a:lumMod val="75000"/>
                  </a:schemeClr>
                </a:solidFill>
                <a:latin typeface="+mj-lt"/>
              </a:rPr>
              <a:t>ABOUT</a:t>
            </a:r>
            <a:br>
              <a:rPr lang="en-US" sz="4950" b="1" dirty="0">
                <a:solidFill>
                  <a:schemeClr val="tx2">
                    <a:lumMod val="75000"/>
                  </a:schemeClr>
                </a:solidFill>
                <a:latin typeface="+mj-lt"/>
              </a:rPr>
            </a:br>
            <a:r>
              <a:rPr lang="en-US" sz="4950" b="1" dirty="0">
                <a:solidFill>
                  <a:schemeClr val="tx2">
                    <a:lumMod val="75000"/>
                  </a:schemeClr>
                </a:solidFill>
                <a:latin typeface="+mj-lt"/>
              </a:rPr>
              <a:t>US</a:t>
            </a:r>
          </a:p>
        </p:txBody>
      </p:sp>
      <p:grpSp>
        <p:nvGrpSpPr>
          <p:cNvPr id="35" name="Group 4">
            <a:extLst>
              <a:ext uri="{FF2B5EF4-FFF2-40B4-BE49-F238E27FC236}">
                <a16:creationId xmlns:a16="http://schemas.microsoft.com/office/drawing/2014/main" id="{C068DE70-04AC-481B-A5B0-8D98DF20A4BA}"/>
              </a:ext>
            </a:extLst>
          </p:cNvPr>
          <p:cNvGrpSpPr>
            <a:grpSpLocks noChangeAspect="1"/>
          </p:cNvGrpSpPr>
          <p:nvPr/>
        </p:nvGrpSpPr>
        <p:grpSpPr bwMode="auto">
          <a:xfrm>
            <a:off x="2702394" y="2252089"/>
            <a:ext cx="1228764" cy="249593"/>
            <a:chOff x="0" y="1380"/>
            <a:chExt cx="7680" cy="1560"/>
          </a:xfrm>
          <a:solidFill>
            <a:srgbClr val="0043C8"/>
          </a:solidFill>
        </p:grpSpPr>
        <p:sp>
          <p:nvSpPr>
            <p:cNvPr id="36" name="Freeform 5">
              <a:extLst>
                <a:ext uri="{FF2B5EF4-FFF2-40B4-BE49-F238E27FC236}">
                  <a16:creationId xmlns:a16="http://schemas.microsoft.com/office/drawing/2014/main" id="{DF03F86E-B43C-4EC1-8273-0A0503527239}"/>
                </a:ext>
              </a:extLst>
            </p:cNvPr>
            <p:cNvSpPr>
              <a:spLocks/>
            </p:cNvSpPr>
            <p:nvPr/>
          </p:nvSpPr>
          <p:spPr bwMode="auto">
            <a:xfrm>
              <a:off x="472" y="2004"/>
              <a:ext cx="1679" cy="303"/>
            </a:xfrm>
            <a:custGeom>
              <a:avLst/>
              <a:gdLst>
                <a:gd name="T0" fmla="*/ 154 w 1679"/>
                <a:gd name="T1" fmla="*/ 0 h 303"/>
                <a:gd name="T2" fmla="*/ 138 w 1679"/>
                <a:gd name="T3" fmla="*/ 1 h 303"/>
                <a:gd name="T4" fmla="*/ 107 w 1679"/>
                <a:gd name="T5" fmla="*/ 6 h 303"/>
                <a:gd name="T6" fmla="*/ 81 w 1679"/>
                <a:gd name="T7" fmla="*/ 18 h 303"/>
                <a:gd name="T8" fmla="*/ 56 w 1679"/>
                <a:gd name="T9" fmla="*/ 34 h 303"/>
                <a:gd name="T10" fmla="*/ 36 w 1679"/>
                <a:gd name="T11" fmla="*/ 55 h 303"/>
                <a:gd name="T12" fmla="*/ 19 w 1679"/>
                <a:gd name="T13" fmla="*/ 79 h 303"/>
                <a:gd name="T14" fmla="*/ 8 w 1679"/>
                <a:gd name="T15" fmla="*/ 106 h 303"/>
                <a:gd name="T16" fmla="*/ 2 w 1679"/>
                <a:gd name="T17" fmla="*/ 136 h 303"/>
                <a:gd name="T18" fmla="*/ 0 w 1679"/>
                <a:gd name="T19" fmla="*/ 151 h 303"/>
                <a:gd name="T20" fmla="*/ 3 w 1679"/>
                <a:gd name="T21" fmla="*/ 182 h 303"/>
                <a:gd name="T22" fmla="*/ 13 w 1679"/>
                <a:gd name="T23" fmla="*/ 210 h 303"/>
                <a:gd name="T24" fmla="*/ 27 w 1679"/>
                <a:gd name="T25" fmla="*/ 236 h 303"/>
                <a:gd name="T26" fmla="*/ 45 w 1679"/>
                <a:gd name="T27" fmla="*/ 260 h 303"/>
                <a:gd name="T28" fmla="*/ 68 w 1679"/>
                <a:gd name="T29" fmla="*/ 278 h 303"/>
                <a:gd name="T30" fmla="*/ 93 w 1679"/>
                <a:gd name="T31" fmla="*/ 292 h 303"/>
                <a:gd name="T32" fmla="*/ 123 w 1679"/>
                <a:gd name="T33" fmla="*/ 300 h 303"/>
                <a:gd name="T34" fmla="*/ 154 w 1679"/>
                <a:gd name="T35" fmla="*/ 303 h 303"/>
                <a:gd name="T36" fmla="*/ 1527 w 1679"/>
                <a:gd name="T37" fmla="*/ 303 h 303"/>
                <a:gd name="T38" fmla="*/ 1558 w 1679"/>
                <a:gd name="T39" fmla="*/ 300 h 303"/>
                <a:gd name="T40" fmla="*/ 1586 w 1679"/>
                <a:gd name="T41" fmla="*/ 292 h 303"/>
                <a:gd name="T42" fmla="*/ 1612 w 1679"/>
                <a:gd name="T43" fmla="*/ 278 h 303"/>
                <a:gd name="T44" fmla="*/ 1634 w 1679"/>
                <a:gd name="T45" fmla="*/ 260 h 303"/>
                <a:gd name="T46" fmla="*/ 1652 w 1679"/>
                <a:gd name="T47" fmla="*/ 236 h 303"/>
                <a:gd name="T48" fmla="*/ 1668 w 1679"/>
                <a:gd name="T49" fmla="*/ 210 h 303"/>
                <a:gd name="T50" fmla="*/ 1676 w 1679"/>
                <a:gd name="T51" fmla="*/ 182 h 303"/>
                <a:gd name="T52" fmla="*/ 1679 w 1679"/>
                <a:gd name="T53" fmla="*/ 151 h 303"/>
                <a:gd name="T54" fmla="*/ 1679 w 1679"/>
                <a:gd name="T55" fmla="*/ 136 h 303"/>
                <a:gd name="T56" fmla="*/ 1673 w 1679"/>
                <a:gd name="T57" fmla="*/ 106 h 303"/>
                <a:gd name="T58" fmla="*/ 1660 w 1679"/>
                <a:gd name="T59" fmla="*/ 79 h 303"/>
                <a:gd name="T60" fmla="*/ 1645 w 1679"/>
                <a:gd name="T61" fmla="*/ 55 h 303"/>
                <a:gd name="T62" fmla="*/ 1623 w 1679"/>
                <a:gd name="T63" fmla="*/ 34 h 303"/>
                <a:gd name="T64" fmla="*/ 1600 w 1679"/>
                <a:gd name="T65" fmla="*/ 18 h 303"/>
                <a:gd name="T66" fmla="*/ 1572 w 1679"/>
                <a:gd name="T67" fmla="*/ 6 h 303"/>
                <a:gd name="T68" fmla="*/ 1542 w 1679"/>
                <a:gd name="T69" fmla="*/ 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79" h="303">
                  <a:moveTo>
                    <a:pt x="1527" y="0"/>
                  </a:moveTo>
                  <a:lnTo>
                    <a:pt x="154" y="0"/>
                  </a:lnTo>
                  <a:lnTo>
                    <a:pt x="154" y="0"/>
                  </a:lnTo>
                  <a:lnTo>
                    <a:pt x="138" y="1"/>
                  </a:lnTo>
                  <a:lnTo>
                    <a:pt x="123" y="3"/>
                  </a:lnTo>
                  <a:lnTo>
                    <a:pt x="107" y="6"/>
                  </a:lnTo>
                  <a:lnTo>
                    <a:pt x="93" y="12"/>
                  </a:lnTo>
                  <a:lnTo>
                    <a:pt x="81" y="18"/>
                  </a:lnTo>
                  <a:lnTo>
                    <a:pt x="68" y="26"/>
                  </a:lnTo>
                  <a:lnTo>
                    <a:pt x="56" y="34"/>
                  </a:lnTo>
                  <a:lnTo>
                    <a:pt x="45" y="45"/>
                  </a:lnTo>
                  <a:lnTo>
                    <a:pt x="36" y="55"/>
                  </a:lnTo>
                  <a:lnTo>
                    <a:pt x="27" y="66"/>
                  </a:lnTo>
                  <a:lnTo>
                    <a:pt x="19" y="79"/>
                  </a:lnTo>
                  <a:lnTo>
                    <a:pt x="13" y="93"/>
                  </a:lnTo>
                  <a:lnTo>
                    <a:pt x="8" y="106"/>
                  </a:lnTo>
                  <a:lnTo>
                    <a:pt x="3" y="120"/>
                  </a:lnTo>
                  <a:lnTo>
                    <a:pt x="2" y="136"/>
                  </a:lnTo>
                  <a:lnTo>
                    <a:pt x="0" y="151"/>
                  </a:lnTo>
                  <a:lnTo>
                    <a:pt x="0" y="151"/>
                  </a:lnTo>
                  <a:lnTo>
                    <a:pt x="2" y="167"/>
                  </a:lnTo>
                  <a:lnTo>
                    <a:pt x="3" y="182"/>
                  </a:lnTo>
                  <a:lnTo>
                    <a:pt x="8" y="196"/>
                  </a:lnTo>
                  <a:lnTo>
                    <a:pt x="13" y="210"/>
                  </a:lnTo>
                  <a:lnTo>
                    <a:pt x="19" y="224"/>
                  </a:lnTo>
                  <a:lnTo>
                    <a:pt x="27" y="236"/>
                  </a:lnTo>
                  <a:lnTo>
                    <a:pt x="36" y="249"/>
                  </a:lnTo>
                  <a:lnTo>
                    <a:pt x="45" y="260"/>
                  </a:lnTo>
                  <a:lnTo>
                    <a:pt x="56" y="269"/>
                  </a:lnTo>
                  <a:lnTo>
                    <a:pt x="68" y="278"/>
                  </a:lnTo>
                  <a:lnTo>
                    <a:pt x="81" y="286"/>
                  </a:lnTo>
                  <a:lnTo>
                    <a:pt x="93" y="292"/>
                  </a:lnTo>
                  <a:lnTo>
                    <a:pt x="107" y="297"/>
                  </a:lnTo>
                  <a:lnTo>
                    <a:pt x="123" y="300"/>
                  </a:lnTo>
                  <a:lnTo>
                    <a:pt x="138" y="303"/>
                  </a:lnTo>
                  <a:lnTo>
                    <a:pt x="154" y="303"/>
                  </a:lnTo>
                  <a:lnTo>
                    <a:pt x="1527" y="303"/>
                  </a:lnTo>
                  <a:lnTo>
                    <a:pt x="1527" y="303"/>
                  </a:lnTo>
                  <a:lnTo>
                    <a:pt x="1542" y="303"/>
                  </a:lnTo>
                  <a:lnTo>
                    <a:pt x="1558" y="300"/>
                  </a:lnTo>
                  <a:lnTo>
                    <a:pt x="1572" y="297"/>
                  </a:lnTo>
                  <a:lnTo>
                    <a:pt x="1586" y="292"/>
                  </a:lnTo>
                  <a:lnTo>
                    <a:pt x="1600" y="286"/>
                  </a:lnTo>
                  <a:lnTo>
                    <a:pt x="1612" y="278"/>
                  </a:lnTo>
                  <a:lnTo>
                    <a:pt x="1623" y="269"/>
                  </a:lnTo>
                  <a:lnTo>
                    <a:pt x="1634" y="260"/>
                  </a:lnTo>
                  <a:lnTo>
                    <a:pt x="1645" y="249"/>
                  </a:lnTo>
                  <a:lnTo>
                    <a:pt x="1652" y="236"/>
                  </a:lnTo>
                  <a:lnTo>
                    <a:pt x="1660" y="224"/>
                  </a:lnTo>
                  <a:lnTo>
                    <a:pt x="1668" y="210"/>
                  </a:lnTo>
                  <a:lnTo>
                    <a:pt x="1673" y="196"/>
                  </a:lnTo>
                  <a:lnTo>
                    <a:pt x="1676" y="182"/>
                  </a:lnTo>
                  <a:lnTo>
                    <a:pt x="1679" y="167"/>
                  </a:lnTo>
                  <a:lnTo>
                    <a:pt x="1679" y="151"/>
                  </a:lnTo>
                  <a:lnTo>
                    <a:pt x="1679" y="151"/>
                  </a:lnTo>
                  <a:lnTo>
                    <a:pt x="1679" y="136"/>
                  </a:lnTo>
                  <a:lnTo>
                    <a:pt x="1676" y="120"/>
                  </a:lnTo>
                  <a:lnTo>
                    <a:pt x="1673" y="106"/>
                  </a:lnTo>
                  <a:lnTo>
                    <a:pt x="1668" y="93"/>
                  </a:lnTo>
                  <a:lnTo>
                    <a:pt x="1660" y="79"/>
                  </a:lnTo>
                  <a:lnTo>
                    <a:pt x="1652" y="66"/>
                  </a:lnTo>
                  <a:lnTo>
                    <a:pt x="1645" y="55"/>
                  </a:lnTo>
                  <a:lnTo>
                    <a:pt x="1634" y="45"/>
                  </a:lnTo>
                  <a:lnTo>
                    <a:pt x="1623" y="34"/>
                  </a:lnTo>
                  <a:lnTo>
                    <a:pt x="1612" y="26"/>
                  </a:lnTo>
                  <a:lnTo>
                    <a:pt x="1600" y="18"/>
                  </a:lnTo>
                  <a:lnTo>
                    <a:pt x="1586" y="12"/>
                  </a:lnTo>
                  <a:lnTo>
                    <a:pt x="1572" y="6"/>
                  </a:lnTo>
                  <a:lnTo>
                    <a:pt x="1558" y="3"/>
                  </a:lnTo>
                  <a:lnTo>
                    <a:pt x="1542" y="1"/>
                  </a:lnTo>
                  <a:lnTo>
                    <a:pt x="152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sp>
          <p:nvSpPr>
            <p:cNvPr id="37" name="Freeform 7">
              <a:extLst>
                <a:ext uri="{FF2B5EF4-FFF2-40B4-BE49-F238E27FC236}">
                  <a16:creationId xmlns:a16="http://schemas.microsoft.com/office/drawing/2014/main" id="{B83DBB49-4CCC-4394-AC7D-CE295F4E0FEE}"/>
                </a:ext>
              </a:extLst>
            </p:cNvPr>
            <p:cNvSpPr>
              <a:spLocks/>
            </p:cNvSpPr>
            <p:nvPr/>
          </p:nvSpPr>
          <p:spPr bwMode="auto">
            <a:xfrm>
              <a:off x="0" y="1394"/>
              <a:ext cx="2268" cy="1529"/>
            </a:xfrm>
            <a:custGeom>
              <a:avLst/>
              <a:gdLst>
                <a:gd name="T0" fmla="*/ 417 w 2268"/>
                <a:gd name="T1" fmla="*/ 1226 h 1529"/>
                <a:gd name="T2" fmla="*/ 369 w 2268"/>
                <a:gd name="T3" fmla="*/ 1221 h 1529"/>
                <a:gd name="T4" fmla="*/ 342 w 2268"/>
                <a:gd name="T5" fmla="*/ 1210 h 1529"/>
                <a:gd name="T6" fmla="*/ 321 w 2268"/>
                <a:gd name="T7" fmla="*/ 1189 h 1529"/>
                <a:gd name="T8" fmla="*/ 307 w 2268"/>
                <a:gd name="T9" fmla="*/ 1154 h 1529"/>
                <a:gd name="T10" fmla="*/ 305 w 2268"/>
                <a:gd name="T11" fmla="*/ 387 h 1529"/>
                <a:gd name="T12" fmla="*/ 310 w 2268"/>
                <a:gd name="T13" fmla="*/ 359 h 1529"/>
                <a:gd name="T14" fmla="*/ 325 w 2268"/>
                <a:gd name="T15" fmla="*/ 331 h 1529"/>
                <a:gd name="T16" fmla="*/ 350 w 2268"/>
                <a:gd name="T17" fmla="*/ 314 h 1529"/>
                <a:gd name="T18" fmla="*/ 401 w 2268"/>
                <a:gd name="T19" fmla="*/ 303 h 1529"/>
                <a:gd name="T20" fmla="*/ 2117 w 2268"/>
                <a:gd name="T21" fmla="*/ 303 h 1529"/>
                <a:gd name="T22" fmla="*/ 2162 w 2268"/>
                <a:gd name="T23" fmla="*/ 297 h 1529"/>
                <a:gd name="T24" fmla="*/ 2202 w 2268"/>
                <a:gd name="T25" fmla="*/ 277 h 1529"/>
                <a:gd name="T26" fmla="*/ 2234 w 2268"/>
                <a:gd name="T27" fmla="*/ 248 h 1529"/>
                <a:gd name="T28" fmla="*/ 2258 w 2268"/>
                <a:gd name="T29" fmla="*/ 210 h 1529"/>
                <a:gd name="T30" fmla="*/ 2268 w 2268"/>
                <a:gd name="T31" fmla="*/ 167 h 1529"/>
                <a:gd name="T32" fmla="*/ 2268 w 2268"/>
                <a:gd name="T33" fmla="*/ 136 h 1529"/>
                <a:gd name="T34" fmla="*/ 2258 w 2268"/>
                <a:gd name="T35" fmla="*/ 93 h 1529"/>
                <a:gd name="T36" fmla="*/ 2234 w 2268"/>
                <a:gd name="T37" fmla="*/ 56 h 1529"/>
                <a:gd name="T38" fmla="*/ 2202 w 2268"/>
                <a:gd name="T39" fmla="*/ 26 h 1529"/>
                <a:gd name="T40" fmla="*/ 2162 w 2268"/>
                <a:gd name="T41" fmla="*/ 6 h 1529"/>
                <a:gd name="T42" fmla="*/ 2117 w 2268"/>
                <a:gd name="T43" fmla="*/ 0 h 1529"/>
                <a:gd name="T44" fmla="*/ 386 w 2268"/>
                <a:gd name="T45" fmla="*/ 0 h 1529"/>
                <a:gd name="T46" fmla="*/ 310 w 2268"/>
                <a:gd name="T47" fmla="*/ 11 h 1529"/>
                <a:gd name="T48" fmla="*/ 242 w 2268"/>
                <a:gd name="T49" fmla="*/ 29 h 1529"/>
                <a:gd name="T50" fmla="*/ 183 w 2268"/>
                <a:gd name="T51" fmla="*/ 59 h 1529"/>
                <a:gd name="T52" fmla="*/ 133 w 2268"/>
                <a:gd name="T53" fmla="*/ 94 h 1529"/>
                <a:gd name="T54" fmla="*/ 93 w 2268"/>
                <a:gd name="T55" fmla="*/ 135 h 1529"/>
                <a:gd name="T56" fmla="*/ 51 w 2268"/>
                <a:gd name="T57" fmla="*/ 196 h 1529"/>
                <a:gd name="T58" fmla="*/ 12 w 2268"/>
                <a:gd name="T59" fmla="*/ 294 h 1529"/>
                <a:gd name="T60" fmla="*/ 0 w 2268"/>
                <a:gd name="T61" fmla="*/ 388 h 1529"/>
                <a:gd name="T62" fmla="*/ 2 w 2268"/>
                <a:gd name="T63" fmla="*/ 1142 h 1529"/>
                <a:gd name="T64" fmla="*/ 8 w 2268"/>
                <a:gd name="T65" fmla="*/ 1207 h 1529"/>
                <a:gd name="T66" fmla="*/ 31 w 2268"/>
                <a:gd name="T67" fmla="*/ 1284 h 1529"/>
                <a:gd name="T68" fmla="*/ 63 w 2268"/>
                <a:gd name="T69" fmla="*/ 1351 h 1529"/>
                <a:gd name="T70" fmla="*/ 116 w 2268"/>
                <a:gd name="T71" fmla="*/ 1416 h 1529"/>
                <a:gd name="T72" fmla="*/ 163 w 2268"/>
                <a:gd name="T73" fmla="*/ 1456 h 1529"/>
                <a:gd name="T74" fmla="*/ 228 w 2268"/>
                <a:gd name="T75" fmla="*/ 1492 h 1529"/>
                <a:gd name="T76" fmla="*/ 288 w 2268"/>
                <a:gd name="T77" fmla="*/ 1514 h 1529"/>
                <a:gd name="T78" fmla="*/ 361 w 2268"/>
                <a:gd name="T79" fmla="*/ 1527 h 1529"/>
                <a:gd name="T80" fmla="*/ 2115 w 2268"/>
                <a:gd name="T81" fmla="*/ 1529 h 1529"/>
                <a:gd name="T82" fmla="*/ 2146 w 2268"/>
                <a:gd name="T83" fmla="*/ 1526 h 1529"/>
                <a:gd name="T84" fmla="*/ 2188 w 2268"/>
                <a:gd name="T85" fmla="*/ 1512 h 1529"/>
                <a:gd name="T86" fmla="*/ 2223 w 2268"/>
                <a:gd name="T87" fmla="*/ 1486 h 1529"/>
                <a:gd name="T88" fmla="*/ 2248 w 2268"/>
                <a:gd name="T89" fmla="*/ 1450 h 1529"/>
                <a:gd name="T90" fmla="*/ 2264 w 2268"/>
                <a:gd name="T91" fmla="*/ 1408 h 1529"/>
                <a:gd name="T92" fmla="*/ 2267 w 2268"/>
                <a:gd name="T93" fmla="*/ 1377 h 1529"/>
                <a:gd name="T94" fmla="*/ 2261 w 2268"/>
                <a:gd name="T95" fmla="*/ 1332 h 1529"/>
                <a:gd name="T96" fmla="*/ 2242 w 2268"/>
                <a:gd name="T97" fmla="*/ 1292 h 1529"/>
                <a:gd name="T98" fmla="*/ 2213 w 2268"/>
                <a:gd name="T99" fmla="*/ 1260 h 1529"/>
                <a:gd name="T100" fmla="*/ 2174 w 2268"/>
                <a:gd name="T101" fmla="*/ 1238 h 1529"/>
                <a:gd name="T102" fmla="*/ 2131 w 2268"/>
                <a:gd name="T103" fmla="*/ 1226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68" h="1529">
                  <a:moveTo>
                    <a:pt x="2115" y="1226"/>
                  </a:moveTo>
                  <a:lnTo>
                    <a:pt x="417" y="1226"/>
                  </a:lnTo>
                  <a:lnTo>
                    <a:pt x="417" y="1226"/>
                  </a:lnTo>
                  <a:lnTo>
                    <a:pt x="403" y="1226"/>
                  </a:lnTo>
                  <a:lnTo>
                    <a:pt x="386" y="1224"/>
                  </a:lnTo>
                  <a:lnTo>
                    <a:pt x="369" y="1221"/>
                  </a:lnTo>
                  <a:lnTo>
                    <a:pt x="359" y="1218"/>
                  </a:lnTo>
                  <a:lnTo>
                    <a:pt x="350" y="1215"/>
                  </a:lnTo>
                  <a:lnTo>
                    <a:pt x="342" y="1210"/>
                  </a:lnTo>
                  <a:lnTo>
                    <a:pt x="333" y="1204"/>
                  </a:lnTo>
                  <a:lnTo>
                    <a:pt x="327" y="1198"/>
                  </a:lnTo>
                  <a:lnTo>
                    <a:pt x="321" y="1189"/>
                  </a:lnTo>
                  <a:lnTo>
                    <a:pt x="314" y="1179"/>
                  </a:lnTo>
                  <a:lnTo>
                    <a:pt x="310" y="1167"/>
                  </a:lnTo>
                  <a:lnTo>
                    <a:pt x="307" y="1154"/>
                  </a:lnTo>
                  <a:lnTo>
                    <a:pt x="305" y="1139"/>
                  </a:lnTo>
                  <a:lnTo>
                    <a:pt x="305" y="1139"/>
                  </a:lnTo>
                  <a:lnTo>
                    <a:pt x="305" y="387"/>
                  </a:lnTo>
                  <a:lnTo>
                    <a:pt x="305" y="387"/>
                  </a:lnTo>
                  <a:lnTo>
                    <a:pt x="307" y="373"/>
                  </a:lnTo>
                  <a:lnTo>
                    <a:pt x="310" y="359"/>
                  </a:lnTo>
                  <a:lnTo>
                    <a:pt x="313" y="348"/>
                  </a:lnTo>
                  <a:lnTo>
                    <a:pt x="319" y="339"/>
                  </a:lnTo>
                  <a:lnTo>
                    <a:pt x="325" y="331"/>
                  </a:lnTo>
                  <a:lnTo>
                    <a:pt x="333" y="323"/>
                  </a:lnTo>
                  <a:lnTo>
                    <a:pt x="341" y="319"/>
                  </a:lnTo>
                  <a:lnTo>
                    <a:pt x="350" y="314"/>
                  </a:lnTo>
                  <a:lnTo>
                    <a:pt x="367" y="308"/>
                  </a:lnTo>
                  <a:lnTo>
                    <a:pt x="386" y="305"/>
                  </a:lnTo>
                  <a:lnTo>
                    <a:pt x="401" y="303"/>
                  </a:lnTo>
                  <a:lnTo>
                    <a:pt x="415" y="303"/>
                  </a:lnTo>
                  <a:lnTo>
                    <a:pt x="2117" y="303"/>
                  </a:lnTo>
                  <a:lnTo>
                    <a:pt x="2117" y="303"/>
                  </a:lnTo>
                  <a:lnTo>
                    <a:pt x="2132" y="303"/>
                  </a:lnTo>
                  <a:lnTo>
                    <a:pt x="2148" y="300"/>
                  </a:lnTo>
                  <a:lnTo>
                    <a:pt x="2162" y="297"/>
                  </a:lnTo>
                  <a:lnTo>
                    <a:pt x="2175" y="292"/>
                  </a:lnTo>
                  <a:lnTo>
                    <a:pt x="2189" y="285"/>
                  </a:lnTo>
                  <a:lnTo>
                    <a:pt x="2202" y="277"/>
                  </a:lnTo>
                  <a:lnTo>
                    <a:pt x="2214" y="269"/>
                  </a:lnTo>
                  <a:lnTo>
                    <a:pt x="2225" y="258"/>
                  </a:lnTo>
                  <a:lnTo>
                    <a:pt x="2234" y="248"/>
                  </a:lnTo>
                  <a:lnTo>
                    <a:pt x="2244" y="237"/>
                  </a:lnTo>
                  <a:lnTo>
                    <a:pt x="2251" y="224"/>
                  </a:lnTo>
                  <a:lnTo>
                    <a:pt x="2258" y="210"/>
                  </a:lnTo>
                  <a:lnTo>
                    <a:pt x="2262" y="196"/>
                  </a:lnTo>
                  <a:lnTo>
                    <a:pt x="2265" y="183"/>
                  </a:lnTo>
                  <a:lnTo>
                    <a:pt x="2268" y="167"/>
                  </a:lnTo>
                  <a:lnTo>
                    <a:pt x="2268" y="152"/>
                  </a:lnTo>
                  <a:lnTo>
                    <a:pt x="2268" y="152"/>
                  </a:lnTo>
                  <a:lnTo>
                    <a:pt x="2268" y="136"/>
                  </a:lnTo>
                  <a:lnTo>
                    <a:pt x="2265" y="121"/>
                  </a:lnTo>
                  <a:lnTo>
                    <a:pt x="2262" y="107"/>
                  </a:lnTo>
                  <a:lnTo>
                    <a:pt x="2258" y="93"/>
                  </a:lnTo>
                  <a:lnTo>
                    <a:pt x="2251" y="79"/>
                  </a:lnTo>
                  <a:lnTo>
                    <a:pt x="2244" y="66"/>
                  </a:lnTo>
                  <a:lnTo>
                    <a:pt x="2234" y="56"/>
                  </a:lnTo>
                  <a:lnTo>
                    <a:pt x="2225" y="45"/>
                  </a:lnTo>
                  <a:lnTo>
                    <a:pt x="2214" y="34"/>
                  </a:lnTo>
                  <a:lnTo>
                    <a:pt x="2202" y="26"/>
                  </a:lnTo>
                  <a:lnTo>
                    <a:pt x="2189" y="19"/>
                  </a:lnTo>
                  <a:lnTo>
                    <a:pt x="2175" y="12"/>
                  </a:lnTo>
                  <a:lnTo>
                    <a:pt x="2162" y="6"/>
                  </a:lnTo>
                  <a:lnTo>
                    <a:pt x="2148" y="3"/>
                  </a:lnTo>
                  <a:lnTo>
                    <a:pt x="2132" y="0"/>
                  </a:lnTo>
                  <a:lnTo>
                    <a:pt x="2117" y="0"/>
                  </a:lnTo>
                  <a:lnTo>
                    <a:pt x="413" y="0"/>
                  </a:lnTo>
                  <a:lnTo>
                    <a:pt x="413" y="0"/>
                  </a:lnTo>
                  <a:lnTo>
                    <a:pt x="386" y="0"/>
                  </a:lnTo>
                  <a:lnTo>
                    <a:pt x="359" y="3"/>
                  </a:lnTo>
                  <a:lnTo>
                    <a:pt x="333" y="6"/>
                  </a:lnTo>
                  <a:lnTo>
                    <a:pt x="310" y="11"/>
                  </a:lnTo>
                  <a:lnTo>
                    <a:pt x="285" y="15"/>
                  </a:lnTo>
                  <a:lnTo>
                    <a:pt x="263" y="22"/>
                  </a:lnTo>
                  <a:lnTo>
                    <a:pt x="242" y="29"/>
                  </a:lnTo>
                  <a:lnTo>
                    <a:pt x="221" y="39"/>
                  </a:lnTo>
                  <a:lnTo>
                    <a:pt x="201" y="48"/>
                  </a:lnTo>
                  <a:lnTo>
                    <a:pt x="183" y="59"/>
                  </a:lnTo>
                  <a:lnTo>
                    <a:pt x="166" y="70"/>
                  </a:lnTo>
                  <a:lnTo>
                    <a:pt x="149" y="82"/>
                  </a:lnTo>
                  <a:lnTo>
                    <a:pt x="133" y="94"/>
                  </a:lnTo>
                  <a:lnTo>
                    <a:pt x="119" y="107"/>
                  </a:lnTo>
                  <a:lnTo>
                    <a:pt x="105" y="121"/>
                  </a:lnTo>
                  <a:lnTo>
                    <a:pt x="93" y="135"/>
                  </a:lnTo>
                  <a:lnTo>
                    <a:pt x="81" y="150"/>
                  </a:lnTo>
                  <a:lnTo>
                    <a:pt x="70" y="166"/>
                  </a:lnTo>
                  <a:lnTo>
                    <a:pt x="51" y="196"/>
                  </a:lnTo>
                  <a:lnTo>
                    <a:pt x="34" y="229"/>
                  </a:lnTo>
                  <a:lnTo>
                    <a:pt x="22" y="261"/>
                  </a:lnTo>
                  <a:lnTo>
                    <a:pt x="12" y="294"/>
                  </a:lnTo>
                  <a:lnTo>
                    <a:pt x="5" y="326"/>
                  </a:lnTo>
                  <a:lnTo>
                    <a:pt x="2" y="357"/>
                  </a:lnTo>
                  <a:lnTo>
                    <a:pt x="0" y="388"/>
                  </a:lnTo>
                  <a:lnTo>
                    <a:pt x="0" y="388"/>
                  </a:lnTo>
                  <a:lnTo>
                    <a:pt x="2" y="1142"/>
                  </a:lnTo>
                  <a:lnTo>
                    <a:pt x="2" y="1142"/>
                  </a:lnTo>
                  <a:lnTo>
                    <a:pt x="2" y="1154"/>
                  </a:lnTo>
                  <a:lnTo>
                    <a:pt x="3" y="1176"/>
                  </a:lnTo>
                  <a:lnTo>
                    <a:pt x="8" y="1207"/>
                  </a:lnTo>
                  <a:lnTo>
                    <a:pt x="17" y="1244"/>
                  </a:lnTo>
                  <a:lnTo>
                    <a:pt x="23" y="1264"/>
                  </a:lnTo>
                  <a:lnTo>
                    <a:pt x="31" y="1284"/>
                  </a:lnTo>
                  <a:lnTo>
                    <a:pt x="40" y="1306"/>
                  </a:lnTo>
                  <a:lnTo>
                    <a:pt x="51" y="1329"/>
                  </a:lnTo>
                  <a:lnTo>
                    <a:pt x="63" y="1351"/>
                  </a:lnTo>
                  <a:lnTo>
                    <a:pt x="79" y="1373"/>
                  </a:lnTo>
                  <a:lnTo>
                    <a:pt x="96" y="1396"/>
                  </a:lnTo>
                  <a:lnTo>
                    <a:pt x="116" y="1416"/>
                  </a:lnTo>
                  <a:lnTo>
                    <a:pt x="116" y="1416"/>
                  </a:lnTo>
                  <a:lnTo>
                    <a:pt x="138" y="1436"/>
                  </a:lnTo>
                  <a:lnTo>
                    <a:pt x="163" y="1456"/>
                  </a:lnTo>
                  <a:lnTo>
                    <a:pt x="192" y="1475"/>
                  </a:lnTo>
                  <a:lnTo>
                    <a:pt x="209" y="1484"/>
                  </a:lnTo>
                  <a:lnTo>
                    <a:pt x="228" y="1492"/>
                  </a:lnTo>
                  <a:lnTo>
                    <a:pt x="246" y="1500"/>
                  </a:lnTo>
                  <a:lnTo>
                    <a:pt x="266" y="1507"/>
                  </a:lnTo>
                  <a:lnTo>
                    <a:pt x="288" y="1514"/>
                  </a:lnTo>
                  <a:lnTo>
                    <a:pt x="311" y="1520"/>
                  </a:lnTo>
                  <a:lnTo>
                    <a:pt x="336" y="1524"/>
                  </a:lnTo>
                  <a:lnTo>
                    <a:pt x="361" y="1527"/>
                  </a:lnTo>
                  <a:lnTo>
                    <a:pt x="387" y="1529"/>
                  </a:lnTo>
                  <a:lnTo>
                    <a:pt x="417" y="1529"/>
                  </a:lnTo>
                  <a:lnTo>
                    <a:pt x="2115" y="1529"/>
                  </a:lnTo>
                  <a:lnTo>
                    <a:pt x="2115" y="1529"/>
                  </a:lnTo>
                  <a:lnTo>
                    <a:pt x="2131" y="1529"/>
                  </a:lnTo>
                  <a:lnTo>
                    <a:pt x="2146" y="1526"/>
                  </a:lnTo>
                  <a:lnTo>
                    <a:pt x="2160" y="1523"/>
                  </a:lnTo>
                  <a:lnTo>
                    <a:pt x="2174" y="1518"/>
                  </a:lnTo>
                  <a:lnTo>
                    <a:pt x="2188" y="1512"/>
                  </a:lnTo>
                  <a:lnTo>
                    <a:pt x="2200" y="1504"/>
                  </a:lnTo>
                  <a:lnTo>
                    <a:pt x="2213" y="1495"/>
                  </a:lnTo>
                  <a:lnTo>
                    <a:pt x="2223" y="1486"/>
                  </a:lnTo>
                  <a:lnTo>
                    <a:pt x="2233" y="1475"/>
                  </a:lnTo>
                  <a:lnTo>
                    <a:pt x="2242" y="1462"/>
                  </a:lnTo>
                  <a:lnTo>
                    <a:pt x="2248" y="1450"/>
                  </a:lnTo>
                  <a:lnTo>
                    <a:pt x="2256" y="1436"/>
                  </a:lnTo>
                  <a:lnTo>
                    <a:pt x="2261" y="1422"/>
                  </a:lnTo>
                  <a:lnTo>
                    <a:pt x="2264" y="1408"/>
                  </a:lnTo>
                  <a:lnTo>
                    <a:pt x="2267" y="1393"/>
                  </a:lnTo>
                  <a:lnTo>
                    <a:pt x="2267" y="1377"/>
                  </a:lnTo>
                  <a:lnTo>
                    <a:pt x="2267" y="1377"/>
                  </a:lnTo>
                  <a:lnTo>
                    <a:pt x="2267" y="1362"/>
                  </a:lnTo>
                  <a:lnTo>
                    <a:pt x="2264" y="1346"/>
                  </a:lnTo>
                  <a:lnTo>
                    <a:pt x="2261" y="1332"/>
                  </a:lnTo>
                  <a:lnTo>
                    <a:pt x="2256" y="1319"/>
                  </a:lnTo>
                  <a:lnTo>
                    <a:pt x="2248" y="1305"/>
                  </a:lnTo>
                  <a:lnTo>
                    <a:pt x="2242" y="1292"/>
                  </a:lnTo>
                  <a:lnTo>
                    <a:pt x="2233" y="1281"/>
                  </a:lnTo>
                  <a:lnTo>
                    <a:pt x="2223" y="1271"/>
                  </a:lnTo>
                  <a:lnTo>
                    <a:pt x="2213" y="1260"/>
                  </a:lnTo>
                  <a:lnTo>
                    <a:pt x="2200" y="1252"/>
                  </a:lnTo>
                  <a:lnTo>
                    <a:pt x="2188" y="1244"/>
                  </a:lnTo>
                  <a:lnTo>
                    <a:pt x="2174" y="1238"/>
                  </a:lnTo>
                  <a:lnTo>
                    <a:pt x="2160" y="1232"/>
                  </a:lnTo>
                  <a:lnTo>
                    <a:pt x="2146" y="1229"/>
                  </a:lnTo>
                  <a:lnTo>
                    <a:pt x="2131" y="1226"/>
                  </a:lnTo>
                  <a:lnTo>
                    <a:pt x="2115" y="12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sp>
          <p:nvSpPr>
            <p:cNvPr id="38" name="Freeform 9">
              <a:extLst>
                <a:ext uri="{FF2B5EF4-FFF2-40B4-BE49-F238E27FC236}">
                  <a16:creationId xmlns:a16="http://schemas.microsoft.com/office/drawing/2014/main" id="{D4D790F4-266C-4B01-85C3-CAF642401C35}"/>
                </a:ext>
              </a:extLst>
            </p:cNvPr>
            <p:cNvSpPr>
              <a:spLocks/>
            </p:cNvSpPr>
            <p:nvPr/>
          </p:nvSpPr>
          <p:spPr bwMode="auto">
            <a:xfrm>
              <a:off x="2420" y="1392"/>
              <a:ext cx="2304" cy="1548"/>
            </a:xfrm>
            <a:custGeom>
              <a:avLst/>
              <a:gdLst>
                <a:gd name="T0" fmla="*/ 609 w 2304"/>
                <a:gd name="T1" fmla="*/ 615 h 1548"/>
                <a:gd name="T2" fmla="*/ 551 w 2304"/>
                <a:gd name="T3" fmla="*/ 632 h 1548"/>
                <a:gd name="T4" fmla="*/ 506 w 2304"/>
                <a:gd name="T5" fmla="*/ 669 h 1548"/>
                <a:gd name="T6" fmla="*/ 479 w 2304"/>
                <a:gd name="T7" fmla="*/ 720 h 1548"/>
                <a:gd name="T8" fmla="*/ 472 w 2304"/>
                <a:gd name="T9" fmla="*/ 765 h 1548"/>
                <a:gd name="T10" fmla="*/ 485 w 2304"/>
                <a:gd name="T11" fmla="*/ 824 h 1548"/>
                <a:gd name="T12" fmla="*/ 517 w 2304"/>
                <a:gd name="T13" fmla="*/ 872 h 1548"/>
                <a:gd name="T14" fmla="*/ 565 w 2304"/>
                <a:gd name="T15" fmla="*/ 903 h 1548"/>
                <a:gd name="T16" fmla="*/ 624 w 2304"/>
                <a:gd name="T17" fmla="*/ 915 h 1548"/>
                <a:gd name="T18" fmla="*/ 1855 w 2304"/>
                <a:gd name="T19" fmla="*/ 912 h 1548"/>
                <a:gd name="T20" fmla="*/ 1976 w 2304"/>
                <a:gd name="T21" fmla="*/ 887 h 1548"/>
                <a:gd name="T22" fmla="*/ 2092 w 2304"/>
                <a:gd name="T23" fmla="*/ 836 h 1548"/>
                <a:gd name="T24" fmla="*/ 2177 w 2304"/>
                <a:gd name="T25" fmla="*/ 770 h 1548"/>
                <a:gd name="T26" fmla="*/ 2231 w 2304"/>
                <a:gd name="T27" fmla="*/ 703 h 1548"/>
                <a:gd name="T28" fmla="*/ 2272 w 2304"/>
                <a:gd name="T29" fmla="*/ 626 h 1548"/>
                <a:gd name="T30" fmla="*/ 2295 w 2304"/>
                <a:gd name="T31" fmla="*/ 539 h 1548"/>
                <a:gd name="T32" fmla="*/ 2304 w 2304"/>
                <a:gd name="T33" fmla="*/ 446 h 1548"/>
                <a:gd name="T34" fmla="*/ 2296 w 2304"/>
                <a:gd name="T35" fmla="*/ 359 h 1548"/>
                <a:gd name="T36" fmla="*/ 2270 w 2304"/>
                <a:gd name="T37" fmla="*/ 265 h 1548"/>
                <a:gd name="T38" fmla="*/ 2230 w 2304"/>
                <a:gd name="T39" fmla="*/ 191 h 1548"/>
                <a:gd name="T40" fmla="*/ 2174 w 2304"/>
                <a:gd name="T41" fmla="*/ 124 h 1548"/>
                <a:gd name="T42" fmla="*/ 2056 w 2304"/>
                <a:gd name="T43" fmla="*/ 48 h 1548"/>
                <a:gd name="T44" fmla="*/ 1939 w 2304"/>
                <a:gd name="T45" fmla="*/ 11 h 1548"/>
                <a:gd name="T46" fmla="*/ 1813 w 2304"/>
                <a:gd name="T47" fmla="*/ 0 h 1548"/>
                <a:gd name="T48" fmla="*/ 415 w 2304"/>
                <a:gd name="T49" fmla="*/ 0 h 1548"/>
                <a:gd name="T50" fmla="*/ 335 w 2304"/>
                <a:gd name="T51" fmla="*/ 7 h 1548"/>
                <a:gd name="T52" fmla="*/ 243 w 2304"/>
                <a:gd name="T53" fmla="*/ 31 h 1548"/>
                <a:gd name="T54" fmla="*/ 167 w 2304"/>
                <a:gd name="T55" fmla="*/ 70 h 1548"/>
                <a:gd name="T56" fmla="*/ 107 w 2304"/>
                <a:gd name="T57" fmla="*/ 123 h 1548"/>
                <a:gd name="T58" fmla="*/ 51 w 2304"/>
                <a:gd name="T59" fmla="*/ 197 h 1548"/>
                <a:gd name="T60" fmla="*/ 6 w 2304"/>
                <a:gd name="T61" fmla="*/ 327 h 1548"/>
                <a:gd name="T62" fmla="*/ 0 w 2304"/>
                <a:gd name="T63" fmla="*/ 1396 h 1548"/>
                <a:gd name="T64" fmla="*/ 13 w 2304"/>
                <a:gd name="T65" fmla="*/ 1455 h 1548"/>
                <a:gd name="T66" fmla="*/ 45 w 2304"/>
                <a:gd name="T67" fmla="*/ 1503 h 1548"/>
                <a:gd name="T68" fmla="*/ 93 w 2304"/>
                <a:gd name="T69" fmla="*/ 1536 h 1548"/>
                <a:gd name="T70" fmla="*/ 153 w 2304"/>
                <a:gd name="T71" fmla="*/ 1548 h 1548"/>
                <a:gd name="T72" fmla="*/ 198 w 2304"/>
                <a:gd name="T73" fmla="*/ 1540 h 1548"/>
                <a:gd name="T74" fmla="*/ 249 w 2304"/>
                <a:gd name="T75" fmla="*/ 1512 h 1548"/>
                <a:gd name="T76" fmla="*/ 287 w 2304"/>
                <a:gd name="T77" fmla="*/ 1468 h 1548"/>
                <a:gd name="T78" fmla="*/ 304 w 2304"/>
                <a:gd name="T79" fmla="*/ 1412 h 1548"/>
                <a:gd name="T80" fmla="*/ 307 w 2304"/>
                <a:gd name="T81" fmla="*/ 373 h 1548"/>
                <a:gd name="T82" fmla="*/ 325 w 2304"/>
                <a:gd name="T83" fmla="*/ 332 h 1548"/>
                <a:gd name="T84" fmla="*/ 367 w 2304"/>
                <a:gd name="T85" fmla="*/ 310 h 1548"/>
                <a:gd name="T86" fmla="*/ 1818 w 2304"/>
                <a:gd name="T87" fmla="*/ 304 h 1548"/>
                <a:gd name="T88" fmla="*/ 1864 w 2304"/>
                <a:gd name="T89" fmla="*/ 311 h 1548"/>
                <a:gd name="T90" fmla="*/ 1917 w 2304"/>
                <a:gd name="T91" fmla="*/ 339 h 1548"/>
                <a:gd name="T92" fmla="*/ 1954 w 2304"/>
                <a:gd name="T93" fmla="*/ 384 h 1548"/>
                <a:gd name="T94" fmla="*/ 1973 w 2304"/>
                <a:gd name="T95" fmla="*/ 443 h 1548"/>
                <a:gd name="T96" fmla="*/ 1971 w 2304"/>
                <a:gd name="T97" fmla="*/ 491 h 1548"/>
                <a:gd name="T98" fmla="*/ 1946 w 2304"/>
                <a:gd name="T99" fmla="*/ 547 h 1548"/>
                <a:gd name="T100" fmla="*/ 1905 w 2304"/>
                <a:gd name="T101" fmla="*/ 588 h 1548"/>
                <a:gd name="T102" fmla="*/ 1849 w 2304"/>
                <a:gd name="T103" fmla="*/ 612 h 1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04" h="1548">
                  <a:moveTo>
                    <a:pt x="624" y="613"/>
                  </a:moveTo>
                  <a:lnTo>
                    <a:pt x="624" y="613"/>
                  </a:lnTo>
                  <a:lnTo>
                    <a:pt x="624" y="613"/>
                  </a:lnTo>
                  <a:lnTo>
                    <a:pt x="609" y="615"/>
                  </a:lnTo>
                  <a:lnTo>
                    <a:pt x="593" y="616"/>
                  </a:lnTo>
                  <a:lnTo>
                    <a:pt x="579" y="621"/>
                  </a:lnTo>
                  <a:lnTo>
                    <a:pt x="565" y="626"/>
                  </a:lnTo>
                  <a:lnTo>
                    <a:pt x="551" y="632"/>
                  </a:lnTo>
                  <a:lnTo>
                    <a:pt x="539" y="640"/>
                  </a:lnTo>
                  <a:lnTo>
                    <a:pt x="528" y="649"/>
                  </a:lnTo>
                  <a:lnTo>
                    <a:pt x="517" y="658"/>
                  </a:lnTo>
                  <a:lnTo>
                    <a:pt x="506" y="669"/>
                  </a:lnTo>
                  <a:lnTo>
                    <a:pt x="499" y="681"/>
                  </a:lnTo>
                  <a:lnTo>
                    <a:pt x="491" y="694"/>
                  </a:lnTo>
                  <a:lnTo>
                    <a:pt x="485" y="706"/>
                  </a:lnTo>
                  <a:lnTo>
                    <a:pt x="479" y="720"/>
                  </a:lnTo>
                  <a:lnTo>
                    <a:pt x="475" y="736"/>
                  </a:lnTo>
                  <a:lnTo>
                    <a:pt x="474" y="749"/>
                  </a:lnTo>
                  <a:lnTo>
                    <a:pt x="472" y="765"/>
                  </a:lnTo>
                  <a:lnTo>
                    <a:pt x="472" y="765"/>
                  </a:lnTo>
                  <a:lnTo>
                    <a:pt x="474" y="780"/>
                  </a:lnTo>
                  <a:lnTo>
                    <a:pt x="475" y="796"/>
                  </a:lnTo>
                  <a:lnTo>
                    <a:pt x="479" y="810"/>
                  </a:lnTo>
                  <a:lnTo>
                    <a:pt x="485" y="824"/>
                  </a:lnTo>
                  <a:lnTo>
                    <a:pt x="491" y="838"/>
                  </a:lnTo>
                  <a:lnTo>
                    <a:pt x="499" y="850"/>
                  </a:lnTo>
                  <a:lnTo>
                    <a:pt x="506" y="861"/>
                  </a:lnTo>
                  <a:lnTo>
                    <a:pt x="517" y="872"/>
                  </a:lnTo>
                  <a:lnTo>
                    <a:pt x="528" y="881"/>
                  </a:lnTo>
                  <a:lnTo>
                    <a:pt x="539" y="890"/>
                  </a:lnTo>
                  <a:lnTo>
                    <a:pt x="551" y="896"/>
                  </a:lnTo>
                  <a:lnTo>
                    <a:pt x="565" y="903"/>
                  </a:lnTo>
                  <a:lnTo>
                    <a:pt x="579" y="909"/>
                  </a:lnTo>
                  <a:lnTo>
                    <a:pt x="593" y="912"/>
                  </a:lnTo>
                  <a:lnTo>
                    <a:pt x="609" y="913"/>
                  </a:lnTo>
                  <a:lnTo>
                    <a:pt x="624" y="915"/>
                  </a:lnTo>
                  <a:lnTo>
                    <a:pt x="1807" y="915"/>
                  </a:lnTo>
                  <a:lnTo>
                    <a:pt x="1807" y="915"/>
                  </a:lnTo>
                  <a:lnTo>
                    <a:pt x="1824" y="915"/>
                  </a:lnTo>
                  <a:lnTo>
                    <a:pt x="1855" y="912"/>
                  </a:lnTo>
                  <a:lnTo>
                    <a:pt x="1897" y="906"/>
                  </a:lnTo>
                  <a:lnTo>
                    <a:pt x="1922" y="901"/>
                  </a:lnTo>
                  <a:lnTo>
                    <a:pt x="1948" y="895"/>
                  </a:lnTo>
                  <a:lnTo>
                    <a:pt x="1976" y="887"/>
                  </a:lnTo>
                  <a:lnTo>
                    <a:pt x="2004" y="878"/>
                  </a:lnTo>
                  <a:lnTo>
                    <a:pt x="2033" y="866"/>
                  </a:lnTo>
                  <a:lnTo>
                    <a:pt x="2063" y="852"/>
                  </a:lnTo>
                  <a:lnTo>
                    <a:pt x="2092" y="836"/>
                  </a:lnTo>
                  <a:lnTo>
                    <a:pt x="2121" y="816"/>
                  </a:lnTo>
                  <a:lnTo>
                    <a:pt x="2149" y="794"/>
                  </a:lnTo>
                  <a:lnTo>
                    <a:pt x="2177" y="770"/>
                  </a:lnTo>
                  <a:lnTo>
                    <a:pt x="2177" y="770"/>
                  </a:lnTo>
                  <a:lnTo>
                    <a:pt x="2193" y="754"/>
                  </a:lnTo>
                  <a:lnTo>
                    <a:pt x="2207" y="737"/>
                  </a:lnTo>
                  <a:lnTo>
                    <a:pt x="2219" y="720"/>
                  </a:lnTo>
                  <a:lnTo>
                    <a:pt x="2231" y="703"/>
                  </a:lnTo>
                  <a:lnTo>
                    <a:pt x="2244" y="684"/>
                  </a:lnTo>
                  <a:lnTo>
                    <a:pt x="2253" y="664"/>
                  </a:lnTo>
                  <a:lnTo>
                    <a:pt x="2262" y="646"/>
                  </a:lnTo>
                  <a:lnTo>
                    <a:pt x="2272" y="626"/>
                  </a:lnTo>
                  <a:lnTo>
                    <a:pt x="2279" y="604"/>
                  </a:lnTo>
                  <a:lnTo>
                    <a:pt x="2286" y="584"/>
                  </a:lnTo>
                  <a:lnTo>
                    <a:pt x="2290" y="562"/>
                  </a:lnTo>
                  <a:lnTo>
                    <a:pt x="2295" y="539"/>
                  </a:lnTo>
                  <a:lnTo>
                    <a:pt x="2299" y="517"/>
                  </a:lnTo>
                  <a:lnTo>
                    <a:pt x="2301" y="494"/>
                  </a:lnTo>
                  <a:lnTo>
                    <a:pt x="2303" y="469"/>
                  </a:lnTo>
                  <a:lnTo>
                    <a:pt x="2304" y="446"/>
                  </a:lnTo>
                  <a:lnTo>
                    <a:pt x="2304" y="446"/>
                  </a:lnTo>
                  <a:lnTo>
                    <a:pt x="2303" y="415"/>
                  </a:lnTo>
                  <a:lnTo>
                    <a:pt x="2301" y="387"/>
                  </a:lnTo>
                  <a:lnTo>
                    <a:pt x="2296" y="359"/>
                  </a:lnTo>
                  <a:lnTo>
                    <a:pt x="2292" y="333"/>
                  </a:lnTo>
                  <a:lnTo>
                    <a:pt x="2286" y="308"/>
                  </a:lnTo>
                  <a:lnTo>
                    <a:pt x="2278" y="287"/>
                  </a:lnTo>
                  <a:lnTo>
                    <a:pt x="2270" y="265"/>
                  </a:lnTo>
                  <a:lnTo>
                    <a:pt x="2261" y="243"/>
                  </a:lnTo>
                  <a:lnTo>
                    <a:pt x="2251" y="225"/>
                  </a:lnTo>
                  <a:lnTo>
                    <a:pt x="2241" y="206"/>
                  </a:lnTo>
                  <a:lnTo>
                    <a:pt x="2230" y="191"/>
                  </a:lnTo>
                  <a:lnTo>
                    <a:pt x="2219" y="175"/>
                  </a:lnTo>
                  <a:lnTo>
                    <a:pt x="2196" y="147"/>
                  </a:lnTo>
                  <a:lnTo>
                    <a:pt x="2174" y="124"/>
                  </a:lnTo>
                  <a:lnTo>
                    <a:pt x="2174" y="124"/>
                  </a:lnTo>
                  <a:lnTo>
                    <a:pt x="2146" y="101"/>
                  </a:lnTo>
                  <a:lnTo>
                    <a:pt x="2117" y="81"/>
                  </a:lnTo>
                  <a:lnTo>
                    <a:pt x="2087" y="62"/>
                  </a:lnTo>
                  <a:lnTo>
                    <a:pt x="2056" y="48"/>
                  </a:lnTo>
                  <a:lnTo>
                    <a:pt x="2027" y="36"/>
                  </a:lnTo>
                  <a:lnTo>
                    <a:pt x="1996" y="25"/>
                  </a:lnTo>
                  <a:lnTo>
                    <a:pt x="1967" y="17"/>
                  </a:lnTo>
                  <a:lnTo>
                    <a:pt x="1939" y="11"/>
                  </a:lnTo>
                  <a:lnTo>
                    <a:pt x="1912" y="7"/>
                  </a:lnTo>
                  <a:lnTo>
                    <a:pt x="1888" y="3"/>
                  </a:lnTo>
                  <a:lnTo>
                    <a:pt x="1844" y="0"/>
                  </a:lnTo>
                  <a:lnTo>
                    <a:pt x="1813" y="0"/>
                  </a:lnTo>
                  <a:lnTo>
                    <a:pt x="1796" y="2"/>
                  </a:lnTo>
                  <a:lnTo>
                    <a:pt x="1796" y="2"/>
                  </a:lnTo>
                  <a:lnTo>
                    <a:pt x="1807" y="0"/>
                  </a:lnTo>
                  <a:lnTo>
                    <a:pt x="415" y="0"/>
                  </a:lnTo>
                  <a:lnTo>
                    <a:pt x="415" y="0"/>
                  </a:lnTo>
                  <a:lnTo>
                    <a:pt x="387" y="2"/>
                  </a:lnTo>
                  <a:lnTo>
                    <a:pt x="361" y="3"/>
                  </a:lnTo>
                  <a:lnTo>
                    <a:pt x="335" y="7"/>
                  </a:lnTo>
                  <a:lnTo>
                    <a:pt x="310" y="11"/>
                  </a:lnTo>
                  <a:lnTo>
                    <a:pt x="287" y="17"/>
                  </a:lnTo>
                  <a:lnTo>
                    <a:pt x="265" y="24"/>
                  </a:lnTo>
                  <a:lnTo>
                    <a:pt x="243" y="31"/>
                  </a:lnTo>
                  <a:lnTo>
                    <a:pt x="222" y="39"/>
                  </a:lnTo>
                  <a:lnTo>
                    <a:pt x="203" y="48"/>
                  </a:lnTo>
                  <a:lnTo>
                    <a:pt x="184" y="59"/>
                  </a:lnTo>
                  <a:lnTo>
                    <a:pt x="167" y="70"/>
                  </a:lnTo>
                  <a:lnTo>
                    <a:pt x="150" y="82"/>
                  </a:lnTo>
                  <a:lnTo>
                    <a:pt x="135" y="95"/>
                  </a:lnTo>
                  <a:lnTo>
                    <a:pt x="121" y="109"/>
                  </a:lnTo>
                  <a:lnTo>
                    <a:pt x="107" y="123"/>
                  </a:lnTo>
                  <a:lnTo>
                    <a:pt x="95" y="137"/>
                  </a:lnTo>
                  <a:lnTo>
                    <a:pt x="82" y="151"/>
                  </a:lnTo>
                  <a:lnTo>
                    <a:pt x="71" y="166"/>
                  </a:lnTo>
                  <a:lnTo>
                    <a:pt x="51" y="197"/>
                  </a:lnTo>
                  <a:lnTo>
                    <a:pt x="36" y="229"/>
                  </a:lnTo>
                  <a:lnTo>
                    <a:pt x="23" y="262"/>
                  </a:lnTo>
                  <a:lnTo>
                    <a:pt x="13" y="294"/>
                  </a:lnTo>
                  <a:lnTo>
                    <a:pt x="6" y="327"/>
                  </a:lnTo>
                  <a:lnTo>
                    <a:pt x="2" y="359"/>
                  </a:lnTo>
                  <a:lnTo>
                    <a:pt x="0" y="389"/>
                  </a:lnTo>
                  <a:lnTo>
                    <a:pt x="0" y="1396"/>
                  </a:lnTo>
                  <a:lnTo>
                    <a:pt x="0" y="1396"/>
                  </a:lnTo>
                  <a:lnTo>
                    <a:pt x="2" y="1412"/>
                  </a:lnTo>
                  <a:lnTo>
                    <a:pt x="3" y="1426"/>
                  </a:lnTo>
                  <a:lnTo>
                    <a:pt x="8" y="1441"/>
                  </a:lnTo>
                  <a:lnTo>
                    <a:pt x="13" y="1455"/>
                  </a:lnTo>
                  <a:lnTo>
                    <a:pt x="19" y="1468"/>
                  </a:lnTo>
                  <a:lnTo>
                    <a:pt x="26" y="1481"/>
                  </a:lnTo>
                  <a:lnTo>
                    <a:pt x="36" y="1492"/>
                  </a:lnTo>
                  <a:lnTo>
                    <a:pt x="45" y="1503"/>
                  </a:lnTo>
                  <a:lnTo>
                    <a:pt x="56" y="1512"/>
                  </a:lnTo>
                  <a:lnTo>
                    <a:pt x="68" y="1522"/>
                  </a:lnTo>
                  <a:lnTo>
                    <a:pt x="81" y="1529"/>
                  </a:lnTo>
                  <a:lnTo>
                    <a:pt x="93" y="1536"/>
                  </a:lnTo>
                  <a:lnTo>
                    <a:pt x="109" y="1540"/>
                  </a:lnTo>
                  <a:lnTo>
                    <a:pt x="122" y="1545"/>
                  </a:lnTo>
                  <a:lnTo>
                    <a:pt x="138" y="1546"/>
                  </a:lnTo>
                  <a:lnTo>
                    <a:pt x="153" y="1548"/>
                  </a:lnTo>
                  <a:lnTo>
                    <a:pt x="153" y="1548"/>
                  </a:lnTo>
                  <a:lnTo>
                    <a:pt x="169" y="1546"/>
                  </a:lnTo>
                  <a:lnTo>
                    <a:pt x="184" y="1545"/>
                  </a:lnTo>
                  <a:lnTo>
                    <a:pt x="198" y="1540"/>
                  </a:lnTo>
                  <a:lnTo>
                    <a:pt x="212" y="1536"/>
                  </a:lnTo>
                  <a:lnTo>
                    <a:pt x="226" y="1529"/>
                  </a:lnTo>
                  <a:lnTo>
                    <a:pt x="239" y="1522"/>
                  </a:lnTo>
                  <a:lnTo>
                    <a:pt x="249" y="1512"/>
                  </a:lnTo>
                  <a:lnTo>
                    <a:pt x="260" y="1503"/>
                  </a:lnTo>
                  <a:lnTo>
                    <a:pt x="271" y="1492"/>
                  </a:lnTo>
                  <a:lnTo>
                    <a:pt x="279" y="1481"/>
                  </a:lnTo>
                  <a:lnTo>
                    <a:pt x="287" y="1468"/>
                  </a:lnTo>
                  <a:lnTo>
                    <a:pt x="293" y="1455"/>
                  </a:lnTo>
                  <a:lnTo>
                    <a:pt x="299" y="1441"/>
                  </a:lnTo>
                  <a:lnTo>
                    <a:pt x="302" y="1426"/>
                  </a:lnTo>
                  <a:lnTo>
                    <a:pt x="304" y="1412"/>
                  </a:lnTo>
                  <a:lnTo>
                    <a:pt x="305" y="1396"/>
                  </a:lnTo>
                  <a:lnTo>
                    <a:pt x="305" y="389"/>
                  </a:lnTo>
                  <a:lnTo>
                    <a:pt x="305" y="389"/>
                  </a:lnTo>
                  <a:lnTo>
                    <a:pt x="307" y="373"/>
                  </a:lnTo>
                  <a:lnTo>
                    <a:pt x="310" y="361"/>
                  </a:lnTo>
                  <a:lnTo>
                    <a:pt x="314" y="350"/>
                  </a:lnTo>
                  <a:lnTo>
                    <a:pt x="319" y="341"/>
                  </a:lnTo>
                  <a:lnTo>
                    <a:pt x="325" y="332"/>
                  </a:lnTo>
                  <a:lnTo>
                    <a:pt x="333" y="325"/>
                  </a:lnTo>
                  <a:lnTo>
                    <a:pt x="341" y="319"/>
                  </a:lnTo>
                  <a:lnTo>
                    <a:pt x="350" y="316"/>
                  </a:lnTo>
                  <a:lnTo>
                    <a:pt x="367" y="310"/>
                  </a:lnTo>
                  <a:lnTo>
                    <a:pt x="386" y="307"/>
                  </a:lnTo>
                  <a:lnTo>
                    <a:pt x="401" y="305"/>
                  </a:lnTo>
                  <a:lnTo>
                    <a:pt x="415" y="305"/>
                  </a:lnTo>
                  <a:lnTo>
                    <a:pt x="1818" y="304"/>
                  </a:lnTo>
                  <a:lnTo>
                    <a:pt x="1818" y="304"/>
                  </a:lnTo>
                  <a:lnTo>
                    <a:pt x="1833" y="305"/>
                  </a:lnTo>
                  <a:lnTo>
                    <a:pt x="1849" y="307"/>
                  </a:lnTo>
                  <a:lnTo>
                    <a:pt x="1864" y="311"/>
                  </a:lnTo>
                  <a:lnTo>
                    <a:pt x="1878" y="316"/>
                  </a:lnTo>
                  <a:lnTo>
                    <a:pt x="1892" y="322"/>
                  </a:lnTo>
                  <a:lnTo>
                    <a:pt x="1905" y="330"/>
                  </a:lnTo>
                  <a:lnTo>
                    <a:pt x="1917" y="339"/>
                  </a:lnTo>
                  <a:lnTo>
                    <a:pt x="1928" y="349"/>
                  </a:lnTo>
                  <a:lnTo>
                    <a:pt x="1939" y="359"/>
                  </a:lnTo>
                  <a:lnTo>
                    <a:pt x="1946" y="372"/>
                  </a:lnTo>
                  <a:lnTo>
                    <a:pt x="1954" y="384"/>
                  </a:lnTo>
                  <a:lnTo>
                    <a:pt x="1962" y="398"/>
                  </a:lnTo>
                  <a:lnTo>
                    <a:pt x="1967" y="412"/>
                  </a:lnTo>
                  <a:lnTo>
                    <a:pt x="1971" y="428"/>
                  </a:lnTo>
                  <a:lnTo>
                    <a:pt x="1973" y="443"/>
                  </a:lnTo>
                  <a:lnTo>
                    <a:pt x="1974" y="458"/>
                  </a:lnTo>
                  <a:lnTo>
                    <a:pt x="1974" y="458"/>
                  </a:lnTo>
                  <a:lnTo>
                    <a:pt x="1973" y="476"/>
                  </a:lnTo>
                  <a:lnTo>
                    <a:pt x="1971" y="491"/>
                  </a:lnTo>
                  <a:lnTo>
                    <a:pt x="1967" y="505"/>
                  </a:lnTo>
                  <a:lnTo>
                    <a:pt x="1962" y="519"/>
                  </a:lnTo>
                  <a:lnTo>
                    <a:pt x="1954" y="533"/>
                  </a:lnTo>
                  <a:lnTo>
                    <a:pt x="1946" y="547"/>
                  </a:lnTo>
                  <a:lnTo>
                    <a:pt x="1939" y="558"/>
                  </a:lnTo>
                  <a:lnTo>
                    <a:pt x="1928" y="568"/>
                  </a:lnTo>
                  <a:lnTo>
                    <a:pt x="1917" y="579"/>
                  </a:lnTo>
                  <a:lnTo>
                    <a:pt x="1905" y="588"/>
                  </a:lnTo>
                  <a:lnTo>
                    <a:pt x="1892" y="596"/>
                  </a:lnTo>
                  <a:lnTo>
                    <a:pt x="1878" y="602"/>
                  </a:lnTo>
                  <a:lnTo>
                    <a:pt x="1864" y="607"/>
                  </a:lnTo>
                  <a:lnTo>
                    <a:pt x="1849" y="612"/>
                  </a:lnTo>
                  <a:lnTo>
                    <a:pt x="1833" y="613"/>
                  </a:lnTo>
                  <a:lnTo>
                    <a:pt x="1818" y="615"/>
                  </a:lnTo>
                  <a:lnTo>
                    <a:pt x="624" y="6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sp>
          <p:nvSpPr>
            <p:cNvPr id="39" name="Freeform 10">
              <a:extLst>
                <a:ext uri="{FF2B5EF4-FFF2-40B4-BE49-F238E27FC236}">
                  <a16:creationId xmlns:a16="http://schemas.microsoft.com/office/drawing/2014/main" id="{01C3C8ED-3171-4F64-AB3E-3334698D6E1B}"/>
                </a:ext>
              </a:extLst>
            </p:cNvPr>
            <p:cNvSpPr>
              <a:spLocks/>
            </p:cNvSpPr>
            <p:nvPr/>
          </p:nvSpPr>
          <p:spPr bwMode="auto">
            <a:xfrm>
              <a:off x="7377" y="1380"/>
              <a:ext cx="303" cy="1560"/>
            </a:xfrm>
            <a:custGeom>
              <a:avLst/>
              <a:gdLst>
                <a:gd name="T0" fmla="*/ 0 w 303"/>
                <a:gd name="T1" fmla="*/ 1408 h 1560"/>
                <a:gd name="T2" fmla="*/ 0 w 303"/>
                <a:gd name="T3" fmla="*/ 1424 h 1560"/>
                <a:gd name="T4" fmla="*/ 6 w 303"/>
                <a:gd name="T5" fmla="*/ 1453 h 1560"/>
                <a:gd name="T6" fmla="*/ 18 w 303"/>
                <a:gd name="T7" fmla="*/ 1480 h 1560"/>
                <a:gd name="T8" fmla="*/ 34 w 303"/>
                <a:gd name="T9" fmla="*/ 1504 h 1560"/>
                <a:gd name="T10" fmla="*/ 55 w 303"/>
                <a:gd name="T11" fmla="*/ 1524 h 1560"/>
                <a:gd name="T12" fmla="*/ 78 w 303"/>
                <a:gd name="T13" fmla="*/ 1541 h 1560"/>
                <a:gd name="T14" fmla="*/ 106 w 303"/>
                <a:gd name="T15" fmla="*/ 1552 h 1560"/>
                <a:gd name="T16" fmla="*/ 136 w 303"/>
                <a:gd name="T17" fmla="*/ 1558 h 1560"/>
                <a:gd name="T18" fmla="*/ 151 w 303"/>
                <a:gd name="T19" fmla="*/ 1560 h 1560"/>
                <a:gd name="T20" fmla="*/ 182 w 303"/>
                <a:gd name="T21" fmla="*/ 1557 h 1560"/>
                <a:gd name="T22" fmla="*/ 210 w 303"/>
                <a:gd name="T23" fmla="*/ 1548 h 1560"/>
                <a:gd name="T24" fmla="*/ 236 w 303"/>
                <a:gd name="T25" fmla="*/ 1534 h 1560"/>
                <a:gd name="T26" fmla="*/ 258 w 303"/>
                <a:gd name="T27" fmla="*/ 1515 h 1560"/>
                <a:gd name="T28" fmla="*/ 277 w 303"/>
                <a:gd name="T29" fmla="*/ 1493 h 1560"/>
                <a:gd name="T30" fmla="*/ 291 w 303"/>
                <a:gd name="T31" fmla="*/ 1467 h 1560"/>
                <a:gd name="T32" fmla="*/ 300 w 303"/>
                <a:gd name="T33" fmla="*/ 1438 h 1560"/>
                <a:gd name="T34" fmla="*/ 303 w 303"/>
                <a:gd name="T35" fmla="*/ 1408 h 1560"/>
                <a:gd name="T36" fmla="*/ 303 w 303"/>
                <a:gd name="T37" fmla="*/ 153 h 1560"/>
                <a:gd name="T38" fmla="*/ 300 w 303"/>
                <a:gd name="T39" fmla="*/ 122 h 1560"/>
                <a:gd name="T40" fmla="*/ 291 w 303"/>
                <a:gd name="T41" fmla="*/ 93 h 1560"/>
                <a:gd name="T42" fmla="*/ 277 w 303"/>
                <a:gd name="T43" fmla="*/ 68 h 1560"/>
                <a:gd name="T44" fmla="*/ 258 w 303"/>
                <a:gd name="T45" fmla="*/ 45 h 1560"/>
                <a:gd name="T46" fmla="*/ 236 w 303"/>
                <a:gd name="T47" fmla="*/ 26 h 1560"/>
                <a:gd name="T48" fmla="*/ 210 w 303"/>
                <a:gd name="T49" fmla="*/ 12 h 1560"/>
                <a:gd name="T50" fmla="*/ 182 w 303"/>
                <a:gd name="T51" fmla="*/ 3 h 1560"/>
                <a:gd name="T52" fmla="*/ 151 w 303"/>
                <a:gd name="T53" fmla="*/ 0 h 1560"/>
                <a:gd name="T54" fmla="*/ 136 w 303"/>
                <a:gd name="T55" fmla="*/ 2 h 1560"/>
                <a:gd name="T56" fmla="*/ 106 w 303"/>
                <a:gd name="T57" fmla="*/ 8 h 1560"/>
                <a:gd name="T58" fmla="*/ 78 w 303"/>
                <a:gd name="T59" fmla="*/ 19 h 1560"/>
                <a:gd name="T60" fmla="*/ 55 w 303"/>
                <a:gd name="T61" fmla="*/ 36 h 1560"/>
                <a:gd name="T62" fmla="*/ 34 w 303"/>
                <a:gd name="T63" fmla="*/ 56 h 1560"/>
                <a:gd name="T64" fmla="*/ 18 w 303"/>
                <a:gd name="T65" fmla="*/ 80 h 1560"/>
                <a:gd name="T66" fmla="*/ 6 w 303"/>
                <a:gd name="T67" fmla="*/ 107 h 1560"/>
                <a:gd name="T68" fmla="*/ 0 w 303"/>
                <a:gd name="T69" fmla="*/ 138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3" h="1560">
                  <a:moveTo>
                    <a:pt x="0" y="153"/>
                  </a:moveTo>
                  <a:lnTo>
                    <a:pt x="0" y="1408"/>
                  </a:lnTo>
                  <a:lnTo>
                    <a:pt x="0" y="1408"/>
                  </a:lnTo>
                  <a:lnTo>
                    <a:pt x="0" y="1424"/>
                  </a:lnTo>
                  <a:lnTo>
                    <a:pt x="3" y="1438"/>
                  </a:lnTo>
                  <a:lnTo>
                    <a:pt x="6" y="1453"/>
                  </a:lnTo>
                  <a:lnTo>
                    <a:pt x="12" y="1467"/>
                  </a:lnTo>
                  <a:lnTo>
                    <a:pt x="18" y="1480"/>
                  </a:lnTo>
                  <a:lnTo>
                    <a:pt x="26" y="1493"/>
                  </a:lnTo>
                  <a:lnTo>
                    <a:pt x="34" y="1504"/>
                  </a:lnTo>
                  <a:lnTo>
                    <a:pt x="44" y="1515"/>
                  </a:lnTo>
                  <a:lnTo>
                    <a:pt x="55" y="1524"/>
                  </a:lnTo>
                  <a:lnTo>
                    <a:pt x="66" y="1534"/>
                  </a:lnTo>
                  <a:lnTo>
                    <a:pt x="78" y="1541"/>
                  </a:lnTo>
                  <a:lnTo>
                    <a:pt x="92" y="1548"/>
                  </a:lnTo>
                  <a:lnTo>
                    <a:pt x="106" y="1552"/>
                  </a:lnTo>
                  <a:lnTo>
                    <a:pt x="120" y="1557"/>
                  </a:lnTo>
                  <a:lnTo>
                    <a:pt x="136" y="1558"/>
                  </a:lnTo>
                  <a:lnTo>
                    <a:pt x="151" y="1560"/>
                  </a:lnTo>
                  <a:lnTo>
                    <a:pt x="151" y="1560"/>
                  </a:lnTo>
                  <a:lnTo>
                    <a:pt x="167" y="1558"/>
                  </a:lnTo>
                  <a:lnTo>
                    <a:pt x="182" y="1557"/>
                  </a:lnTo>
                  <a:lnTo>
                    <a:pt x="196" y="1552"/>
                  </a:lnTo>
                  <a:lnTo>
                    <a:pt x="210" y="1548"/>
                  </a:lnTo>
                  <a:lnTo>
                    <a:pt x="224" y="1541"/>
                  </a:lnTo>
                  <a:lnTo>
                    <a:pt x="236" y="1534"/>
                  </a:lnTo>
                  <a:lnTo>
                    <a:pt x="247" y="1524"/>
                  </a:lnTo>
                  <a:lnTo>
                    <a:pt x="258" y="1515"/>
                  </a:lnTo>
                  <a:lnTo>
                    <a:pt x="269" y="1504"/>
                  </a:lnTo>
                  <a:lnTo>
                    <a:pt x="277" y="1493"/>
                  </a:lnTo>
                  <a:lnTo>
                    <a:pt x="284" y="1480"/>
                  </a:lnTo>
                  <a:lnTo>
                    <a:pt x="291" y="1467"/>
                  </a:lnTo>
                  <a:lnTo>
                    <a:pt x="297" y="1453"/>
                  </a:lnTo>
                  <a:lnTo>
                    <a:pt x="300" y="1438"/>
                  </a:lnTo>
                  <a:lnTo>
                    <a:pt x="303" y="1424"/>
                  </a:lnTo>
                  <a:lnTo>
                    <a:pt x="303" y="1408"/>
                  </a:lnTo>
                  <a:lnTo>
                    <a:pt x="303" y="153"/>
                  </a:lnTo>
                  <a:lnTo>
                    <a:pt x="303" y="153"/>
                  </a:lnTo>
                  <a:lnTo>
                    <a:pt x="303" y="138"/>
                  </a:lnTo>
                  <a:lnTo>
                    <a:pt x="300" y="122"/>
                  </a:lnTo>
                  <a:lnTo>
                    <a:pt x="297" y="107"/>
                  </a:lnTo>
                  <a:lnTo>
                    <a:pt x="291" y="93"/>
                  </a:lnTo>
                  <a:lnTo>
                    <a:pt x="284" y="80"/>
                  </a:lnTo>
                  <a:lnTo>
                    <a:pt x="277" y="68"/>
                  </a:lnTo>
                  <a:lnTo>
                    <a:pt x="269" y="56"/>
                  </a:lnTo>
                  <a:lnTo>
                    <a:pt x="258" y="45"/>
                  </a:lnTo>
                  <a:lnTo>
                    <a:pt x="247" y="36"/>
                  </a:lnTo>
                  <a:lnTo>
                    <a:pt x="236" y="26"/>
                  </a:lnTo>
                  <a:lnTo>
                    <a:pt x="224" y="19"/>
                  </a:lnTo>
                  <a:lnTo>
                    <a:pt x="210" y="12"/>
                  </a:lnTo>
                  <a:lnTo>
                    <a:pt x="196" y="8"/>
                  </a:lnTo>
                  <a:lnTo>
                    <a:pt x="182" y="3"/>
                  </a:lnTo>
                  <a:lnTo>
                    <a:pt x="167" y="2"/>
                  </a:lnTo>
                  <a:lnTo>
                    <a:pt x="151" y="0"/>
                  </a:lnTo>
                  <a:lnTo>
                    <a:pt x="151" y="0"/>
                  </a:lnTo>
                  <a:lnTo>
                    <a:pt x="136" y="2"/>
                  </a:lnTo>
                  <a:lnTo>
                    <a:pt x="120" y="3"/>
                  </a:lnTo>
                  <a:lnTo>
                    <a:pt x="106" y="8"/>
                  </a:lnTo>
                  <a:lnTo>
                    <a:pt x="92" y="12"/>
                  </a:lnTo>
                  <a:lnTo>
                    <a:pt x="78" y="19"/>
                  </a:lnTo>
                  <a:lnTo>
                    <a:pt x="66" y="26"/>
                  </a:lnTo>
                  <a:lnTo>
                    <a:pt x="55" y="36"/>
                  </a:lnTo>
                  <a:lnTo>
                    <a:pt x="44" y="45"/>
                  </a:lnTo>
                  <a:lnTo>
                    <a:pt x="34" y="56"/>
                  </a:lnTo>
                  <a:lnTo>
                    <a:pt x="26" y="68"/>
                  </a:lnTo>
                  <a:lnTo>
                    <a:pt x="18" y="80"/>
                  </a:lnTo>
                  <a:lnTo>
                    <a:pt x="12" y="93"/>
                  </a:lnTo>
                  <a:lnTo>
                    <a:pt x="6" y="107"/>
                  </a:lnTo>
                  <a:lnTo>
                    <a:pt x="3" y="122"/>
                  </a:lnTo>
                  <a:lnTo>
                    <a:pt x="0" y="138"/>
                  </a:lnTo>
                  <a:lnTo>
                    <a:pt x="0" y="1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sp>
          <p:nvSpPr>
            <p:cNvPr id="41" name="Freeform 12">
              <a:extLst>
                <a:ext uri="{FF2B5EF4-FFF2-40B4-BE49-F238E27FC236}">
                  <a16:creationId xmlns:a16="http://schemas.microsoft.com/office/drawing/2014/main" id="{FEF39763-488C-4013-8465-7D4EF5935874}"/>
                </a:ext>
              </a:extLst>
            </p:cNvPr>
            <p:cNvSpPr>
              <a:spLocks/>
            </p:cNvSpPr>
            <p:nvPr/>
          </p:nvSpPr>
          <p:spPr bwMode="auto">
            <a:xfrm>
              <a:off x="4873" y="1395"/>
              <a:ext cx="2310" cy="1545"/>
            </a:xfrm>
            <a:custGeom>
              <a:avLst/>
              <a:gdLst>
                <a:gd name="T0" fmla="*/ 1872 w 2310"/>
                <a:gd name="T1" fmla="*/ 604 h 1545"/>
                <a:gd name="T2" fmla="*/ 1935 w 2310"/>
                <a:gd name="T3" fmla="*/ 565 h 1545"/>
                <a:gd name="T4" fmla="*/ 1974 w 2310"/>
                <a:gd name="T5" fmla="*/ 500 h 1545"/>
                <a:gd name="T6" fmla="*/ 1980 w 2310"/>
                <a:gd name="T7" fmla="*/ 438 h 1545"/>
                <a:gd name="T8" fmla="*/ 1954 w 2310"/>
                <a:gd name="T9" fmla="*/ 369 h 1545"/>
                <a:gd name="T10" fmla="*/ 1900 w 2310"/>
                <a:gd name="T11" fmla="*/ 319 h 1545"/>
                <a:gd name="T12" fmla="*/ 1827 w 2310"/>
                <a:gd name="T13" fmla="*/ 301 h 1545"/>
                <a:gd name="T14" fmla="*/ 367 w 2310"/>
                <a:gd name="T15" fmla="*/ 307 h 1545"/>
                <a:gd name="T16" fmla="*/ 325 w 2310"/>
                <a:gd name="T17" fmla="*/ 330 h 1545"/>
                <a:gd name="T18" fmla="*/ 305 w 2310"/>
                <a:gd name="T19" fmla="*/ 390 h 1545"/>
                <a:gd name="T20" fmla="*/ 297 w 2310"/>
                <a:gd name="T21" fmla="*/ 1438 h 1545"/>
                <a:gd name="T22" fmla="*/ 260 w 2310"/>
                <a:gd name="T23" fmla="*/ 1500 h 1545"/>
                <a:gd name="T24" fmla="*/ 196 w 2310"/>
                <a:gd name="T25" fmla="*/ 1539 h 1545"/>
                <a:gd name="T26" fmla="*/ 136 w 2310"/>
                <a:gd name="T27" fmla="*/ 1545 h 1545"/>
                <a:gd name="T28" fmla="*/ 66 w 2310"/>
                <a:gd name="T29" fmla="*/ 1519 h 1545"/>
                <a:gd name="T30" fmla="*/ 18 w 2310"/>
                <a:gd name="T31" fmla="*/ 1466 h 1545"/>
                <a:gd name="T32" fmla="*/ 0 w 2310"/>
                <a:gd name="T33" fmla="*/ 1393 h 1545"/>
                <a:gd name="T34" fmla="*/ 12 w 2310"/>
                <a:gd name="T35" fmla="*/ 298 h 1545"/>
                <a:gd name="T36" fmla="*/ 82 w 2310"/>
                <a:gd name="T37" fmla="*/ 152 h 1545"/>
                <a:gd name="T38" fmla="*/ 150 w 2310"/>
                <a:gd name="T39" fmla="*/ 83 h 1545"/>
                <a:gd name="T40" fmla="*/ 241 w 2310"/>
                <a:gd name="T41" fmla="*/ 30 h 1545"/>
                <a:gd name="T42" fmla="*/ 359 w 2310"/>
                <a:gd name="T43" fmla="*/ 2 h 1545"/>
                <a:gd name="T44" fmla="*/ 1805 w 2310"/>
                <a:gd name="T45" fmla="*/ 0 h 1545"/>
                <a:gd name="T46" fmla="*/ 1921 w 2310"/>
                <a:gd name="T47" fmla="*/ 7 h 1545"/>
                <a:gd name="T48" fmla="*/ 2064 w 2310"/>
                <a:gd name="T49" fmla="*/ 50 h 1545"/>
                <a:gd name="T50" fmla="*/ 2181 w 2310"/>
                <a:gd name="T51" fmla="*/ 127 h 1545"/>
                <a:gd name="T52" fmla="*/ 2257 w 2310"/>
                <a:gd name="T53" fmla="*/ 226 h 1545"/>
                <a:gd name="T54" fmla="*/ 2298 w 2310"/>
                <a:gd name="T55" fmla="*/ 336 h 1545"/>
                <a:gd name="T56" fmla="*/ 2310 w 2310"/>
                <a:gd name="T57" fmla="*/ 448 h 1545"/>
                <a:gd name="T58" fmla="*/ 2298 w 2310"/>
                <a:gd name="T59" fmla="*/ 565 h 1545"/>
                <a:gd name="T60" fmla="*/ 2260 w 2310"/>
                <a:gd name="T61" fmla="*/ 669 h 1545"/>
                <a:gd name="T62" fmla="*/ 2198 w 2310"/>
                <a:gd name="T63" fmla="*/ 757 h 1545"/>
                <a:gd name="T64" fmla="*/ 2099 w 2310"/>
                <a:gd name="T65" fmla="*/ 838 h 1545"/>
                <a:gd name="T66" fmla="*/ 1957 w 2310"/>
                <a:gd name="T67" fmla="*/ 895 h 1545"/>
                <a:gd name="T68" fmla="*/ 1821 w 2310"/>
                <a:gd name="T69" fmla="*/ 914 h 1545"/>
                <a:gd name="T70" fmla="*/ 909 w 2310"/>
                <a:gd name="T71" fmla="*/ 920 h 1545"/>
                <a:gd name="T72" fmla="*/ 845 w 2310"/>
                <a:gd name="T73" fmla="*/ 958 h 1545"/>
                <a:gd name="T74" fmla="*/ 806 w 2310"/>
                <a:gd name="T75" fmla="*/ 1022 h 1545"/>
                <a:gd name="T76" fmla="*/ 800 w 2310"/>
                <a:gd name="T77" fmla="*/ 1085 h 1545"/>
                <a:gd name="T78" fmla="*/ 827 w 2310"/>
                <a:gd name="T79" fmla="*/ 1157 h 1545"/>
                <a:gd name="T80" fmla="*/ 881 w 2310"/>
                <a:gd name="T81" fmla="*/ 1208 h 1545"/>
                <a:gd name="T82" fmla="*/ 955 w 2310"/>
                <a:gd name="T83" fmla="*/ 1226 h 1545"/>
                <a:gd name="T84" fmla="*/ 2186 w 2310"/>
                <a:gd name="T85" fmla="*/ 1232 h 1545"/>
                <a:gd name="T86" fmla="*/ 2248 w 2310"/>
                <a:gd name="T87" fmla="*/ 1270 h 1545"/>
                <a:gd name="T88" fmla="*/ 2285 w 2310"/>
                <a:gd name="T89" fmla="*/ 1331 h 1545"/>
                <a:gd name="T90" fmla="*/ 2291 w 2310"/>
                <a:gd name="T91" fmla="*/ 1392 h 1545"/>
                <a:gd name="T92" fmla="*/ 2267 w 2310"/>
                <a:gd name="T93" fmla="*/ 1461 h 1545"/>
                <a:gd name="T94" fmla="*/ 2212 w 2310"/>
                <a:gd name="T95" fmla="*/ 1509 h 1545"/>
                <a:gd name="T96" fmla="*/ 2141 w 2310"/>
                <a:gd name="T97" fmla="*/ 1528 h 1545"/>
                <a:gd name="T98" fmla="*/ 904 w 2310"/>
                <a:gd name="T99" fmla="*/ 1523 h 1545"/>
                <a:gd name="T100" fmla="*/ 760 w 2310"/>
                <a:gd name="T101" fmla="*/ 1491 h 1545"/>
                <a:gd name="T102" fmla="*/ 622 w 2310"/>
                <a:gd name="T103" fmla="*/ 1413 h 1545"/>
                <a:gd name="T104" fmla="*/ 560 w 2310"/>
                <a:gd name="T105" fmla="*/ 1348 h 1545"/>
                <a:gd name="T106" fmla="*/ 509 w 2310"/>
                <a:gd name="T107" fmla="*/ 1253 h 1545"/>
                <a:gd name="T108" fmla="*/ 478 w 2310"/>
                <a:gd name="T109" fmla="*/ 1121 h 1545"/>
                <a:gd name="T110" fmla="*/ 478 w 2310"/>
                <a:gd name="T111" fmla="*/ 997 h 1545"/>
                <a:gd name="T112" fmla="*/ 515 w 2310"/>
                <a:gd name="T113" fmla="*/ 873 h 1545"/>
                <a:gd name="T114" fmla="*/ 571 w 2310"/>
                <a:gd name="T115" fmla="*/ 784 h 1545"/>
                <a:gd name="T116" fmla="*/ 676 w 2310"/>
                <a:gd name="T117" fmla="*/ 689 h 1545"/>
                <a:gd name="T118" fmla="*/ 830 w 2310"/>
                <a:gd name="T119" fmla="*/ 627 h 1545"/>
                <a:gd name="T120" fmla="*/ 977 w 2310"/>
                <a:gd name="T121" fmla="*/ 610 h 1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10" h="1545">
                  <a:moveTo>
                    <a:pt x="1827" y="610"/>
                  </a:moveTo>
                  <a:lnTo>
                    <a:pt x="1827" y="610"/>
                  </a:lnTo>
                  <a:lnTo>
                    <a:pt x="1842" y="610"/>
                  </a:lnTo>
                  <a:lnTo>
                    <a:pt x="1858" y="607"/>
                  </a:lnTo>
                  <a:lnTo>
                    <a:pt x="1872" y="604"/>
                  </a:lnTo>
                  <a:lnTo>
                    <a:pt x="1887" y="598"/>
                  </a:lnTo>
                  <a:lnTo>
                    <a:pt x="1900" y="592"/>
                  </a:lnTo>
                  <a:lnTo>
                    <a:pt x="1912" y="584"/>
                  </a:lnTo>
                  <a:lnTo>
                    <a:pt x="1924" y="575"/>
                  </a:lnTo>
                  <a:lnTo>
                    <a:pt x="1935" y="565"/>
                  </a:lnTo>
                  <a:lnTo>
                    <a:pt x="1946" y="553"/>
                  </a:lnTo>
                  <a:lnTo>
                    <a:pt x="1954" y="542"/>
                  </a:lnTo>
                  <a:lnTo>
                    <a:pt x="1962" y="528"/>
                  </a:lnTo>
                  <a:lnTo>
                    <a:pt x="1969" y="516"/>
                  </a:lnTo>
                  <a:lnTo>
                    <a:pt x="1974" y="500"/>
                  </a:lnTo>
                  <a:lnTo>
                    <a:pt x="1977" y="486"/>
                  </a:lnTo>
                  <a:lnTo>
                    <a:pt x="1980" y="471"/>
                  </a:lnTo>
                  <a:lnTo>
                    <a:pt x="1980" y="455"/>
                  </a:lnTo>
                  <a:lnTo>
                    <a:pt x="1980" y="455"/>
                  </a:lnTo>
                  <a:lnTo>
                    <a:pt x="1980" y="438"/>
                  </a:lnTo>
                  <a:lnTo>
                    <a:pt x="1977" y="425"/>
                  </a:lnTo>
                  <a:lnTo>
                    <a:pt x="1974" y="409"/>
                  </a:lnTo>
                  <a:lnTo>
                    <a:pt x="1969" y="395"/>
                  </a:lnTo>
                  <a:lnTo>
                    <a:pt x="1962" y="381"/>
                  </a:lnTo>
                  <a:lnTo>
                    <a:pt x="1954" y="369"/>
                  </a:lnTo>
                  <a:lnTo>
                    <a:pt x="1946" y="356"/>
                  </a:lnTo>
                  <a:lnTo>
                    <a:pt x="1935" y="346"/>
                  </a:lnTo>
                  <a:lnTo>
                    <a:pt x="1924" y="336"/>
                  </a:lnTo>
                  <a:lnTo>
                    <a:pt x="1912" y="327"/>
                  </a:lnTo>
                  <a:lnTo>
                    <a:pt x="1900" y="319"/>
                  </a:lnTo>
                  <a:lnTo>
                    <a:pt x="1887" y="313"/>
                  </a:lnTo>
                  <a:lnTo>
                    <a:pt x="1872" y="308"/>
                  </a:lnTo>
                  <a:lnTo>
                    <a:pt x="1858" y="304"/>
                  </a:lnTo>
                  <a:lnTo>
                    <a:pt x="1842" y="302"/>
                  </a:lnTo>
                  <a:lnTo>
                    <a:pt x="1827" y="301"/>
                  </a:lnTo>
                  <a:lnTo>
                    <a:pt x="415" y="302"/>
                  </a:lnTo>
                  <a:lnTo>
                    <a:pt x="415" y="302"/>
                  </a:lnTo>
                  <a:lnTo>
                    <a:pt x="401" y="302"/>
                  </a:lnTo>
                  <a:lnTo>
                    <a:pt x="384" y="304"/>
                  </a:lnTo>
                  <a:lnTo>
                    <a:pt x="367" y="307"/>
                  </a:lnTo>
                  <a:lnTo>
                    <a:pt x="357" y="310"/>
                  </a:lnTo>
                  <a:lnTo>
                    <a:pt x="348" y="313"/>
                  </a:lnTo>
                  <a:lnTo>
                    <a:pt x="340" y="318"/>
                  </a:lnTo>
                  <a:lnTo>
                    <a:pt x="333" y="324"/>
                  </a:lnTo>
                  <a:lnTo>
                    <a:pt x="325" y="330"/>
                  </a:lnTo>
                  <a:lnTo>
                    <a:pt x="319" y="339"/>
                  </a:lnTo>
                  <a:lnTo>
                    <a:pt x="313" y="349"/>
                  </a:lnTo>
                  <a:lnTo>
                    <a:pt x="308" y="361"/>
                  </a:lnTo>
                  <a:lnTo>
                    <a:pt x="305" y="375"/>
                  </a:lnTo>
                  <a:lnTo>
                    <a:pt x="305" y="390"/>
                  </a:lnTo>
                  <a:lnTo>
                    <a:pt x="305" y="1393"/>
                  </a:lnTo>
                  <a:lnTo>
                    <a:pt x="305" y="1393"/>
                  </a:lnTo>
                  <a:lnTo>
                    <a:pt x="303" y="1409"/>
                  </a:lnTo>
                  <a:lnTo>
                    <a:pt x="302" y="1424"/>
                  </a:lnTo>
                  <a:lnTo>
                    <a:pt x="297" y="1438"/>
                  </a:lnTo>
                  <a:lnTo>
                    <a:pt x="292" y="1452"/>
                  </a:lnTo>
                  <a:lnTo>
                    <a:pt x="286" y="1466"/>
                  </a:lnTo>
                  <a:lnTo>
                    <a:pt x="278" y="1478"/>
                  </a:lnTo>
                  <a:lnTo>
                    <a:pt x="269" y="1489"/>
                  </a:lnTo>
                  <a:lnTo>
                    <a:pt x="260" y="1500"/>
                  </a:lnTo>
                  <a:lnTo>
                    <a:pt x="249" y="1511"/>
                  </a:lnTo>
                  <a:lnTo>
                    <a:pt x="237" y="1519"/>
                  </a:lnTo>
                  <a:lnTo>
                    <a:pt x="224" y="1526"/>
                  </a:lnTo>
                  <a:lnTo>
                    <a:pt x="212" y="1533"/>
                  </a:lnTo>
                  <a:lnTo>
                    <a:pt x="196" y="1539"/>
                  </a:lnTo>
                  <a:lnTo>
                    <a:pt x="182" y="1542"/>
                  </a:lnTo>
                  <a:lnTo>
                    <a:pt x="167" y="1545"/>
                  </a:lnTo>
                  <a:lnTo>
                    <a:pt x="152" y="1545"/>
                  </a:lnTo>
                  <a:lnTo>
                    <a:pt x="152" y="1545"/>
                  </a:lnTo>
                  <a:lnTo>
                    <a:pt x="136" y="1545"/>
                  </a:lnTo>
                  <a:lnTo>
                    <a:pt x="122" y="1542"/>
                  </a:lnTo>
                  <a:lnTo>
                    <a:pt x="107" y="1539"/>
                  </a:lnTo>
                  <a:lnTo>
                    <a:pt x="93" y="1533"/>
                  </a:lnTo>
                  <a:lnTo>
                    <a:pt x="80" y="1526"/>
                  </a:lnTo>
                  <a:lnTo>
                    <a:pt x="66" y="1519"/>
                  </a:lnTo>
                  <a:lnTo>
                    <a:pt x="56" y="1511"/>
                  </a:lnTo>
                  <a:lnTo>
                    <a:pt x="45" y="1500"/>
                  </a:lnTo>
                  <a:lnTo>
                    <a:pt x="35" y="1489"/>
                  </a:lnTo>
                  <a:lnTo>
                    <a:pt x="26" y="1478"/>
                  </a:lnTo>
                  <a:lnTo>
                    <a:pt x="18" y="1466"/>
                  </a:lnTo>
                  <a:lnTo>
                    <a:pt x="12" y="1452"/>
                  </a:lnTo>
                  <a:lnTo>
                    <a:pt x="8" y="1438"/>
                  </a:lnTo>
                  <a:lnTo>
                    <a:pt x="3" y="1424"/>
                  </a:lnTo>
                  <a:lnTo>
                    <a:pt x="1" y="1409"/>
                  </a:lnTo>
                  <a:lnTo>
                    <a:pt x="0" y="1393"/>
                  </a:lnTo>
                  <a:lnTo>
                    <a:pt x="0" y="392"/>
                  </a:lnTo>
                  <a:lnTo>
                    <a:pt x="0" y="392"/>
                  </a:lnTo>
                  <a:lnTo>
                    <a:pt x="1" y="361"/>
                  </a:lnTo>
                  <a:lnTo>
                    <a:pt x="6" y="330"/>
                  </a:lnTo>
                  <a:lnTo>
                    <a:pt x="12" y="298"/>
                  </a:lnTo>
                  <a:lnTo>
                    <a:pt x="21" y="264"/>
                  </a:lnTo>
                  <a:lnTo>
                    <a:pt x="35" y="231"/>
                  </a:lnTo>
                  <a:lnTo>
                    <a:pt x="51" y="199"/>
                  </a:lnTo>
                  <a:lnTo>
                    <a:pt x="71" y="168"/>
                  </a:lnTo>
                  <a:lnTo>
                    <a:pt x="82" y="152"/>
                  </a:lnTo>
                  <a:lnTo>
                    <a:pt x="93" y="137"/>
                  </a:lnTo>
                  <a:lnTo>
                    <a:pt x="107" y="123"/>
                  </a:lnTo>
                  <a:lnTo>
                    <a:pt x="119" y="109"/>
                  </a:lnTo>
                  <a:lnTo>
                    <a:pt x="134" y="95"/>
                  </a:lnTo>
                  <a:lnTo>
                    <a:pt x="150" y="83"/>
                  </a:lnTo>
                  <a:lnTo>
                    <a:pt x="165" y="70"/>
                  </a:lnTo>
                  <a:lnTo>
                    <a:pt x="184" y="59"/>
                  </a:lnTo>
                  <a:lnTo>
                    <a:pt x="203" y="48"/>
                  </a:lnTo>
                  <a:lnTo>
                    <a:pt x="221" y="39"/>
                  </a:lnTo>
                  <a:lnTo>
                    <a:pt x="241" y="30"/>
                  </a:lnTo>
                  <a:lnTo>
                    <a:pt x="263" y="22"/>
                  </a:lnTo>
                  <a:lnTo>
                    <a:pt x="286" y="16"/>
                  </a:lnTo>
                  <a:lnTo>
                    <a:pt x="309" y="10"/>
                  </a:lnTo>
                  <a:lnTo>
                    <a:pt x="334" y="7"/>
                  </a:lnTo>
                  <a:lnTo>
                    <a:pt x="359" y="2"/>
                  </a:lnTo>
                  <a:lnTo>
                    <a:pt x="387" y="0"/>
                  </a:lnTo>
                  <a:lnTo>
                    <a:pt x="415" y="0"/>
                  </a:lnTo>
                  <a:lnTo>
                    <a:pt x="1814" y="0"/>
                  </a:lnTo>
                  <a:lnTo>
                    <a:pt x="1814" y="0"/>
                  </a:lnTo>
                  <a:lnTo>
                    <a:pt x="1805" y="0"/>
                  </a:lnTo>
                  <a:lnTo>
                    <a:pt x="1805" y="0"/>
                  </a:lnTo>
                  <a:lnTo>
                    <a:pt x="1822" y="0"/>
                  </a:lnTo>
                  <a:lnTo>
                    <a:pt x="1853" y="0"/>
                  </a:lnTo>
                  <a:lnTo>
                    <a:pt x="1895" y="4"/>
                  </a:lnTo>
                  <a:lnTo>
                    <a:pt x="1921" y="7"/>
                  </a:lnTo>
                  <a:lnTo>
                    <a:pt x="1948" y="13"/>
                  </a:lnTo>
                  <a:lnTo>
                    <a:pt x="1976" y="19"/>
                  </a:lnTo>
                  <a:lnTo>
                    <a:pt x="2005" y="27"/>
                  </a:lnTo>
                  <a:lnTo>
                    <a:pt x="2034" y="38"/>
                  </a:lnTo>
                  <a:lnTo>
                    <a:pt x="2064" y="50"/>
                  </a:lnTo>
                  <a:lnTo>
                    <a:pt x="2095" y="64"/>
                  </a:lnTo>
                  <a:lnTo>
                    <a:pt x="2124" y="83"/>
                  </a:lnTo>
                  <a:lnTo>
                    <a:pt x="2154" y="103"/>
                  </a:lnTo>
                  <a:lnTo>
                    <a:pt x="2181" y="127"/>
                  </a:lnTo>
                  <a:lnTo>
                    <a:pt x="2181" y="127"/>
                  </a:lnTo>
                  <a:lnTo>
                    <a:pt x="2203" y="149"/>
                  </a:lnTo>
                  <a:lnTo>
                    <a:pt x="2226" y="177"/>
                  </a:lnTo>
                  <a:lnTo>
                    <a:pt x="2237" y="192"/>
                  </a:lnTo>
                  <a:lnTo>
                    <a:pt x="2248" y="209"/>
                  </a:lnTo>
                  <a:lnTo>
                    <a:pt x="2257" y="226"/>
                  </a:lnTo>
                  <a:lnTo>
                    <a:pt x="2268" y="247"/>
                  </a:lnTo>
                  <a:lnTo>
                    <a:pt x="2277" y="267"/>
                  </a:lnTo>
                  <a:lnTo>
                    <a:pt x="2285" y="288"/>
                  </a:lnTo>
                  <a:lnTo>
                    <a:pt x="2291" y="312"/>
                  </a:lnTo>
                  <a:lnTo>
                    <a:pt x="2298" y="336"/>
                  </a:lnTo>
                  <a:lnTo>
                    <a:pt x="2304" y="361"/>
                  </a:lnTo>
                  <a:lnTo>
                    <a:pt x="2307" y="389"/>
                  </a:lnTo>
                  <a:lnTo>
                    <a:pt x="2310" y="418"/>
                  </a:lnTo>
                  <a:lnTo>
                    <a:pt x="2310" y="448"/>
                  </a:lnTo>
                  <a:lnTo>
                    <a:pt x="2310" y="448"/>
                  </a:lnTo>
                  <a:lnTo>
                    <a:pt x="2310" y="473"/>
                  </a:lnTo>
                  <a:lnTo>
                    <a:pt x="2308" y="496"/>
                  </a:lnTo>
                  <a:lnTo>
                    <a:pt x="2305" y="519"/>
                  </a:lnTo>
                  <a:lnTo>
                    <a:pt x="2302" y="542"/>
                  </a:lnTo>
                  <a:lnTo>
                    <a:pt x="2298" y="565"/>
                  </a:lnTo>
                  <a:lnTo>
                    <a:pt x="2291" y="587"/>
                  </a:lnTo>
                  <a:lnTo>
                    <a:pt x="2285" y="609"/>
                  </a:lnTo>
                  <a:lnTo>
                    <a:pt x="2277" y="629"/>
                  </a:lnTo>
                  <a:lnTo>
                    <a:pt x="2270" y="649"/>
                  </a:lnTo>
                  <a:lnTo>
                    <a:pt x="2260" y="669"/>
                  </a:lnTo>
                  <a:lnTo>
                    <a:pt x="2250" y="688"/>
                  </a:lnTo>
                  <a:lnTo>
                    <a:pt x="2239" y="706"/>
                  </a:lnTo>
                  <a:lnTo>
                    <a:pt x="2226" y="723"/>
                  </a:lnTo>
                  <a:lnTo>
                    <a:pt x="2212" y="740"/>
                  </a:lnTo>
                  <a:lnTo>
                    <a:pt x="2198" y="757"/>
                  </a:lnTo>
                  <a:lnTo>
                    <a:pt x="2183" y="773"/>
                  </a:lnTo>
                  <a:lnTo>
                    <a:pt x="2183" y="773"/>
                  </a:lnTo>
                  <a:lnTo>
                    <a:pt x="2157" y="798"/>
                  </a:lnTo>
                  <a:lnTo>
                    <a:pt x="2129" y="819"/>
                  </a:lnTo>
                  <a:lnTo>
                    <a:pt x="2099" y="838"/>
                  </a:lnTo>
                  <a:lnTo>
                    <a:pt x="2070" y="853"/>
                  </a:lnTo>
                  <a:lnTo>
                    <a:pt x="2041" y="867"/>
                  </a:lnTo>
                  <a:lnTo>
                    <a:pt x="2013" y="878"/>
                  </a:lnTo>
                  <a:lnTo>
                    <a:pt x="1983" y="887"/>
                  </a:lnTo>
                  <a:lnTo>
                    <a:pt x="1957" y="895"/>
                  </a:lnTo>
                  <a:lnTo>
                    <a:pt x="1931" y="901"/>
                  </a:lnTo>
                  <a:lnTo>
                    <a:pt x="1907" y="906"/>
                  </a:lnTo>
                  <a:lnTo>
                    <a:pt x="1867" y="910"/>
                  </a:lnTo>
                  <a:lnTo>
                    <a:pt x="1836" y="912"/>
                  </a:lnTo>
                  <a:lnTo>
                    <a:pt x="1821" y="914"/>
                  </a:lnTo>
                  <a:lnTo>
                    <a:pt x="955" y="914"/>
                  </a:lnTo>
                  <a:lnTo>
                    <a:pt x="955" y="914"/>
                  </a:lnTo>
                  <a:lnTo>
                    <a:pt x="940" y="914"/>
                  </a:lnTo>
                  <a:lnTo>
                    <a:pt x="924" y="917"/>
                  </a:lnTo>
                  <a:lnTo>
                    <a:pt x="909" y="920"/>
                  </a:lnTo>
                  <a:lnTo>
                    <a:pt x="895" y="926"/>
                  </a:lnTo>
                  <a:lnTo>
                    <a:pt x="881" y="932"/>
                  </a:lnTo>
                  <a:lnTo>
                    <a:pt x="868" y="940"/>
                  </a:lnTo>
                  <a:lnTo>
                    <a:pt x="856" y="949"/>
                  </a:lnTo>
                  <a:lnTo>
                    <a:pt x="845" y="958"/>
                  </a:lnTo>
                  <a:lnTo>
                    <a:pt x="834" y="969"/>
                  </a:lnTo>
                  <a:lnTo>
                    <a:pt x="827" y="982"/>
                  </a:lnTo>
                  <a:lnTo>
                    <a:pt x="819" y="994"/>
                  </a:lnTo>
                  <a:lnTo>
                    <a:pt x="811" y="1008"/>
                  </a:lnTo>
                  <a:lnTo>
                    <a:pt x="806" y="1022"/>
                  </a:lnTo>
                  <a:lnTo>
                    <a:pt x="802" y="1037"/>
                  </a:lnTo>
                  <a:lnTo>
                    <a:pt x="800" y="1053"/>
                  </a:lnTo>
                  <a:lnTo>
                    <a:pt x="799" y="1068"/>
                  </a:lnTo>
                  <a:lnTo>
                    <a:pt x="799" y="1068"/>
                  </a:lnTo>
                  <a:lnTo>
                    <a:pt x="800" y="1085"/>
                  </a:lnTo>
                  <a:lnTo>
                    <a:pt x="802" y="1101"/>
                  </a:lnTo>
                  <a:lnTo>
                    <a:pt x="806" y="1115"/>
                  </a:lnTo>
                  <a:lnTo>
                    <a:pt x="811" y="1130"/>
                  </a:lnTo>
                  <a:lnTo>
                    <a:pt x="819" y="1144"/>
                  </a:lnTo>
                  <a:lnTo>
                    <a:pt x="827" y="1157"/>
                  </a:lnTo>
                  <a:lnTo>
                    <a:pt x="834" y="1169"/>
                  </a:lnTo>
                  <a:lnTo>
                    <a:pt x="845" y="1180"/>
                  </a:lnTo>
                  <a:lnTo>
                    <a:pt x="856" y="1191"/>
                  </a:lnTo>
                  <a:lnTo>
                    <a:pt x="868" y="1200"/>
                  </a:lnTo>
                  <a:lnTo>
                    <a:pt x="881" y="1208"/>
                  </a:lnTo>
                  <a:lnTo>
                    <a:pt x="895" y="1214"/>
                  </a:lnTo>
                  <a:lnTo>
                    <a:pt x="909" y="1220"/>
                  </a:lnTo>
                  <a:lnTo>
                    <a:pt x="924" y="1223"/>
                  </a:lnTo>
                  <a:lnTo>
                    <a:pt x="940" y="1226"/>
                  </a:lnTo>
                  <a:lnTo>
                    <a:pt x="955" y="1226"/>
                  </a:lnTo>
                  <a:lnTo>
                    <a:pt x="2141" y="1226"/>
                  </a:lnTo>
                  <a:lnTo>
                    <a:pt x="2141" y="1226"/>
                  </a:lnTo>
                  <a:lnTo>
                    <a:pt x="2157" y="1226"/>
                  </a:lnTo>
                  <a:lnTo>
                    <a:pt x="2171" y="1229"/>
                  </a:lnTo>
                  <a:lnTo>
                    <a:pt x="2186" y="1232"/>
                  </a:lnTo>
                  <a:lnTo>
                    <a:pt x="2200" y="1237"/>
                  </a:lnTo>
                  <a:lnTo>
                    <a:pt x="2212" y="1245"/>
                  </a:lnTo>
                  <a:lnTo>
                    <a:pt x="2225" y="1251"/>
                  </a:lnTo>
                  <a:lnTo>
                    <a:pt x="2237" y="1260"/>
                  </a:lnTo>
                  <a:lnTo>
                    <a:pt x="2248" y="1270"/>
                  </a:lnTo>
                  <a:lnTo>
                    <a:pt x="2257" y="1280"/>
                  </a:lnTo>
                  <a:lnTo>
                    <a:pt x="2267" y="1291"/>
                  </a:lnTo>
                  <a:lnTo>
                    <a:pt x="2274" y="1304"/>
                  </a:lnTo>
                  <a:lnTo>
                    <a:pt x="2281" y="1318"/>
                  </a:lnTo>
                  <a:lnTo>
                    <a:pt x="2285" y="1331"/>
                  </a:lnTo>
                  <a:lnTo>
                    <a:pt x="2290" y="1345"/>
                  </a:lnTo>
                  <a:lnTo>
                    <a:pt x="2291" y="1361"/>
                  </a:lnTo>
                  <a:lnTo>
                    <a:pt x="2293" y="1376"/>
                  </a:lnTo>
                  <a:lnTo>
                    <a:pt x="2293" y="1376"/>
                  </a:lnTo>
                  <a:lnTo>
                    <a:pt x="2291" y="1392"/>
                  </a:lnTo>
                  <a:lnTo>
                    <a:pt x="2290" y="1407"/>
                  </a:lnTo>
                  <a:lnTo>
                    <a:pt x="2285" y="1421"/>
                  </a:lnTo>
                  <a:lnTo>
                    <a:pt x="2281" y="1435"/>
                  </a:lnTo>
                  <a:lnTo>
                    <a:pt x="2274" y="1449"/>
                  </a:lnTo>
                  <a:lnTo>
                    <a:pt x="2267" y="1461"/>
                  </a:lnTo>
                  <a:lnTo>
                    <a:pt x="2257" y="1472"/>
                  </a:lnTo>
                  <a:lnTo>
                    <a:pt x="2248" y="1483"/>
                  </a:lnTo>
                  <a:lnTo>
                    <a:pt x="2237" y="1494"/>
                  </a:lnTo>
                  <a:lnTo>
                    <a:pt x="2225" y="1502"/>
                  </a:lnTo>
                  <a:lnTo>
                    <a:pt x="2212" y="1509"/>
                  </a:lnTo>
                  <a:lnTo>
                    <a:pt x="2200" y="1516"/>
                  </a:lnTo>
                  <a:lnTo>
                    <a:pt x="2186" y="1522"/>
                  </a:lnTo>
                  <a:lnTo>
                    <a:pt x="2171" y="1525"/>
                  </a:lnTo>
                  <a:lnTo>
                    <a:pt x="2157" y="1528"/>
                  </a:lnTo>
                  <a:lnTo>
                    <a:pt x="2141" y="1528"/>
                  </a:lnTo>
                  <a:lnTo>
                    <a:pt x="985" y="1528"/>
                  </a:lnTo>
                  <a:lnTo>
                    <a:pt x="985" y="1528"/>
                  </a:lnTo>
                  <a:lnTo>
                    <a:pt x="975" y="1528"/>
                  </a:lnTo>
                  <a:lnTo>
                    <a:pt x="947" y="1528"/>
                  </a:lnTo>
                  <a:lnTo>
                    <a:pt x="904" y="1523"/>
                  </a:lnTo>
                  <a:lnTo>
                    <a:pt x="879" y="1520"/>
                  </a:lnTo>
                  <a:lnTo>
                    <a:pt x="851" y="1516"/>
                  </a:lnTo>
                  <a:lnTo>
                    <a:pt x="822" y="1509"/>
                  </a:lnTo>
                  <a:lnTo>
                    <a:pt x="791" y="1502"/>
                  </a:lnTo>
                  <a:lnTo>
                    <a:pt x="760" y="1491"/>
                  </a:lnTo>
                  <a:lnTo>
                    <a:pt x="729" y="1478"/>
                  </a:lnTo>
                  <a:lnTo>
                    <a:pt x="697" y="1463"/>
                  </a:lnTo>
                  <a:lnTo>
                    <a:pt x="666" y="1446"/>
                  </a:lnTo>
                  <a:lnTo>
                    <a:pt x="636" y="1426"/>
                  </a:lnTo>
                  <a:lnTo>
                    <a:pt x="622" y="1413"/>
                  </a:lnTo>
                  <a:lnTo>
                    <a:pt x="608" y="1401"/>
                  </a:lnTo>
                  <a:lnTo>
                    <a:pt x="608" y="1401"/>
                  </a:lnTo>
                  <a:lnTo>
                    <a:pt x="585" y="1376"/>
                  </a:lnTo>
                  <a:lnTo>
                    <a:pt x="573" y="1362"/>
                  </a:lnTo>
                  <a:lnTo>
                    <a:pt x="560" y="1348"/>
                  </a:lnTo>
                  <a:lnTo>
                    <a:pt x="549" y="1331"/>
                  </a:lnTo>
                  <a:lnTo>
                    <a:pt x="539" y="1314"/>
                  </a:lnTo>
                  <a:lnTo>
                    <a:pt x="528" y="1294"/>
                  </a:lnTo>
                  <a:lnTo>
                    <a:pt x="518" y="1274"/>
                  </a:lnTo>
                  <a:lnTo>
                    <a:pt x="509" y="1253"/>
                  </a:lnTo>
                  <a:lnTo>
                    <a:pt x="500" y="1229"/>
                  </a:lnTo>
                  <a:lnTo>
                    <a:pt x="494" y="1205"/>
                  </a:lnTo>
                  <a:lnTo>
                    <a:pt x="488" y="1178"/>
                  </a:lnTo>
                  <a:lnTo>
                    <a:pt x="481" y="1150"/>
                  </a:lnTo>
                  <a:lnTo>
                    <a:pt x="478" y="1121"/>
                  </a:lnTo>
                  <a:lnTo>
                    <a:pt x="475" y="1088"/>
                  </a:lnTo>
                  <a:lnTo>
                    <a:pt x="475" y="1056"/>
                  </a:lnTo>
                  <a:lnTo>
                    <a:pt x="475" y="1056"/>
                  </a:lnTo>
                  <a:lnTo>
                    <a:pt x="477" y="1027"/>
                  </a:lnTo>
                  <a:lnTo>
                    <a:pt x="478" y="997"/>
                  </a:lnTo>
                  <a:lnTo>
                    <a:pt x="483" y="969"/>
                  </a:lnTo>
                  <a:lnTo>
                    <a:pt x="489" y="943"/>
                  </a:lnTo>
                  <a:lnTo>
                    <a:pt x="497" y="920"/>
                  </a:lnTo>
                  <a:lnTo>
                    <a:pt x="505" y="897"/>
                  </a:lnTo>
                  <a:lnTo>
                    <a:pt x="515" y="873"/>
                  </a:lnTo>
                  <a:lnTo>
                    <a:pt x="525" y="853"/>
                  </a:lnTo>
                  <a:lnTo>
                    <a:pt x="536" y="835"/>
                  </a:lnTo>
                  <a:lnTo>
                    <a:pt x="548" y="816"/>
                  </a:lnTo>
                  <a:lnTo>
                    <a:pt x="560" y="799"/>
                  </a:lnTo>
                  <a:lnTo>
                    <a:pt x="571" y="784"/>
                  </a:lnTo>
                  <a:lnTo>
                    <a:pt x="596" y="756"/>
                  </a:lnTo>
                  <a:lnTo>
                    <a:pt x="619" y="734"/>
                  </a:lnTo>
                  <a:lnTo>
                    <a:pt x="619" y="734"/>
                  </a:lnTo>
                  <a:lnTo>
                    <a:pt x="647" y="709"/>
                  </a:lnTo>
                  <a:lnTo>
                    <a:pt x="676" y="689"/>
                  </a:lnTo>
                  <a:lnTo>
                    <a:pt x="707" y="672"/>
                  </a:lnTo>
                  <a:lnTo>
                    <a:pt x="738" y="657"/>
                  </a:lnTo>
                  <a:lnTo>
                    <a:pt x="769" y="644"/>
                  </a:lnTo>
                  <a:lnTo>
                    <a:pt x="800" y="635"/>
                  </a:lnTo>
                  <a:lnTo>
                    <a:pt x="830" y="627"/>
                  </a:lnTo>
                  <a:lnTo>
                    <a:pt x="858" y="621"/>
                  </a:lnTo>
                  <a:lnTo>
                    <a:pt x="885" y="616"/>
                  </a:lnTo>
                  <a:lnTo>
                    <a:pt x="909" y="613"/>
                  </a:lnTo>
                  <a:lnTo>
                    <a:pt x="949" y="612"/>
                  </a:lnTo>
                  <a:lnTo>
                    <a:pt x="977" y="610"/>
                  </a:lnTo>
                  <a:lnTo>
                    <a:pt x="985" y="612"/>
                  </a:lnTo>
                  <a:lnTo>
                    <a:pt x="1827" y="6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grpSp>
      <p:sp>
        <p:nvSpPr>
          <p:cNvPr id="11" name="TextBox 10">
            <a:extLst>
              <a:ext uri="{FF2B5EF4-FFF2-40B4-BE49-F238E27FC236}">
                <a16:creationId xmlns:a16="http://schemas.microsoft.com/office/drawing/2014/main" id="{580226E7-7424-47DC-8B62-BC22C16C67C9}"/>
              </a:ext>
            </a:extLst>
          </p:cNvPr>
          <p:cNvSpPr txBox="1"/>
          <p:nvPr/>
        </p:nvSpPr>
        <p:spPr>
          <a:xfrm>
            <a:off x="5689318" y="2697930"/>
            <a:ext cx="4652111" cy="1546577"/>
          </a:xfrm>
          <a:prstGeom prst="rect">
            <a:avLst/>
          </a:prstGeom>
          <a:noFill/>
        </p:spPr>
        <p:txBody>
          <a:bodyPr wrap="square">
            <a:spAutoFit/>
          </a:bodyPr>
          <a:lstStyle/>
          <a:p>
            <a:pPr algn="l"/>
            <a:r>
              <a:rPr lang="en-US" sz="1350" dirty="0">
                <a:solidFill>
                  <a:schemeClr val="tx2">
                    <a:lumMod val="75000"/>
                  </a:schemeClr>
                </a:solidFill>
                <a:latin typeface="Calibri" panose="020F0502020204030204" pitchFamily="34" charset="0"/>
                <a:ea typeface="Calibri" panose="020F0502020204030204" pitchFamily="34" charset="0"/>
              </a:rPr>
              <a:t>Founded in 1972, EPRI is the world's preeminent independent, non-profit energy research and development organization, with offices around the world. EPRI's trusted experts collaborate with more than 450 companies in 45 countries, driving innovation to ensure the public has clean, safe, reliable, affordable, and equitable access to electricity across the globe. Together, we are shaping the future of energy.</a:t>
            </a:r>
            <a:endParaRPr lang="en-US" sz="1200" dirty="0">
              <a:solidFill>
                <a:schemeClr val="tx2">
                  <a:lumMod val="75000"/>
                </a:schemeClr>
              </a:solidFill>
              <a:latin typeface="+mn-lt"/>
            </a:endParaRPr>
          </a:p>
        </p:txBody>
      </p:sp>
    </p:spTree>
    <p:extLst>
      <p:ext uri="{BB962C8B-B14F-4D97-AF65-F5344CB8AC3E}">
        <p14:creationId xmlns:p14="http://schemas.microsoft.com/office/powerpoint/2010/main" val="12741142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ADC04A56-A685-4F45-A59B-95297C693AD2}"/>
              </a:ext>
            </a:extLst>
          </p:cNvPr>
          <p:cNvSpPr/>
          <p:nvPr/>
        </p:nvSpPr>
        <p:spPr>
          <a:xfrm rot="10800000" flipH="1">
            <a:off x="1524000" y="857250"/>
            <a:ext cx="6626646" cy="5143500"/>
          </a:xfrm>
          <a:custGeom>
            <a:avLst/>
            <a:gdLst>
              <a:gd name="connsiteX0" fmla="*/ 8835528 w 8835528"/>
              <a:gd name="connsiteY0" fmla="*/ 11017 h 6874525"/>
              <a:gd name="connsiteX1" fmla="*/ 6092328 w 8835528"/>
              <a:gd name="connsiteY1" fmla="*/ 6874525 h 6874525"/>
              <a:gd name="connsiteX2" fmla="*/ 0 w 8835528"/>
              <a:gd name="connsiteY2" fmla="*/ 6874525 h 6874525"/>
              <a:gd name="connsiteX3" fmla="*/ 0 w 8835528"/>
              <a:gd name="connsiteY3" fmla="*/ 0 h 6874525"/>
              <a:gd name="connsiteX4" fmla="*/ 8835528 w 8835528"/>
              <a:gd name="connsiteY4" fmla="*/ 0 h 6874525"/>
              <a:gd name="connsiteX5" fmla="*/ 8835528 w 8835528"/>
              <a:gd name="connsiteY5" fmla="*/ 11017 h 687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35528" h="6874525">
                <a:moveTo>
                  <a:pt x="8835528" y="11017"/>
                </a:moveTo>
                <a:lnTo>
                  <a:pt x="6092328" y="6874525"/>
                </a:lnTo>
                <a:lnTo>
                  <a:pt x="0" y="6874525"/>
                </a:lnTo>
                <a:lnTo>
                  <a:pt x="0" y="0"/>
                </a:lnTo>
                <a:lnTo>
                  <a:pt x="8835528" y="0"/>
                </a:lnTo>
                <a:lnTo>
                  <a:pt x="8835528" y="11017"/>
                </a:lnTo>
                <a:close/>
              </a:path>
            </a:pathLst>
          </a:custGeom>
          <a:solidFill>
            <a:srgbClr val="1B74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pic>
        <p:nvPicPr>
          <p:cNvPr id="10" name="Picture 9">
            <a:extLst>
              <a:ext uri="{FF2B5EF4-FFF2-40B4-BE49-F238E27FC236}">
                <a16:creationId xmlns:a16="http://schemas.microsoft.com/office/drawing/2014/main" id="{93522543-FC7C-4EED-B8A5-8488D4EAF15D}"/>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212773" y="857250"/>
            <a:ext cx="5455228" cy="5143500"/>
          </a:xfrm>
          <a:prstGeom prst="rect">
            <a:avLst/>
          </a:prstGeom>
        </p:spPr>
      </p:pic>
      <p:cxnSp>
        <p:nvCxnSpPr>
          <p:cNvPr id="11" name="Straight Connector 10">
            <a:extLst>
              <a:ext uri="{FF2B5EF4-FFF2-40B4-BE49-F238E27FC236}">
                <a16:creationId xmlns:a16="http://schemas.microsoft.com/office/drawing/2014/main" id="{119ACCCD-CA36-4EF5-B887-B02C453AAB7F}"/>
              </a:ext>
            </a:extLst>
          </p:cNvPr>
          <p:cNvCxnSpPr>
            <a:cxnSpLocks/>
          </p:cNvCxnSpPr>
          <p:nvPr/>
        </p:nvCxnSpPr>
        <p:spPr>
          <a:xfrm>
            <a:off x="5212772" y="857251"/>
            <a:ext cx="2400020" cy="5149697"/>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F14D0B8-E097-49F1-A3E1-6CCD48D8C931}"/>
              </a:ext>
            </a:extLst>
          </p:cNvPr>
          <p:cNvSpPr txBox="1"/>
          <p:nvPr/>
        </p:nvSpPr>
        <p:spPr>
          <a:xfrm>
            <a:off x="1804710" y="1415369"/>
            <a:ext cx="5176194" cy="3567643"/>
          </a:xfrm>
          <a:prstGeom prst="rect">
            <a:avLst/>
          </a:prstGeom>
          <a:noFill/>
        </p:spPr>
        <p:txBody>
          <a:bodyPr wrap="square" rtlCol="0">
            <a:spAutoFit/>
          </a:bodyPr>
          <a:lstStyle/>
          <a:p>
            <a:pPr algn="l">
              <a:spcBef>
                <a:spcPts val="0"/>
              </a:spcBef>
              <a:spcAft>
                <a:spcPts val="450"/>
              </a:spcAft>
              <a:defRPr/>
            </a:pPr>
            <a:r>
              <a:rPr lang="en-US" sz="2400" b="1" dirty="0">
                <a:solidFill>
                  <a:schemeClr val="bg1"/>
                </a:solidFill>
                <a:latin typeface="Century Gothic"/>
              </a:rPr>
              <a:t>Vision </a:t>
            </a:r>
          </a:p>
          <a:p>
            <a:pPr algn="l">
              <a:spcBef>
                <a:spcPts val="0"/>
              </a:spcBef>
              <a:spcAft>
                <a:spcPts val="2700"/>
              </a:spcAft>
              <a:defRPr/>
            </a:pPr>
            <a:r>
              <a:rPr lang="en-US" sz="2100" dirty="0">
                <a:solidFill>
                  <a:schemeClr val="bg1"/>
                </a:solidFill>
                <a:latin typeface="Calibri"/>
              </a:rPr>
              <a:t>To be a world leader in advancing </a:t>
            </a:r>
            <a:br>
              <a:rPr lang="en-US" sz="2100" dirty="0">
                <a:solidFill>
                  <a:schemeClr val="bg1"/>
                </a:solidFill>
                <a:latin typeface="Calibri"/>
              </a:rPr>
            </a:br>
            <a:r>
              <a:rPr lang="en-US" sz="2100" dirty="0">
                <a:solidFill>
                  <a:schemeClr val="bg1"/>
                </a:solidFill>
                <a:latin typeface="Calibri"/>
              </a:rPr>
              <a:t>science and technology solutions </a:t>
            </a:r>
            <a:br>
              <a:rPr lang="en-US" sz="2100" dirty="0">
                <a:solidFill>
                  <a:schemeClr val="bg1"/>
                </a:solidFill>
                <a:latin typeface="Calibri"/>
              </a:rPr>
            </a:br>
            <a:r>
              <a:rPr lang="en-US" sz="2100" dirty="0">
                <a:solidFill>
                  <a:schemeClr val="bg1"/>
                </a:solidFill>
                <a:latin typeface="Calibri"/>
              </a:rPr>
              <a:t>for a clean energy future</a:t>
            </a:r>
            <a:endParaRPr lang="en-US" sz="2100" b="1" dirty="0">
              <a:solidFill>
                <a:schemeClr val="bg1"/>
              </a:solidFill>
              <a:latin typeface="+mj-lt"/>
            </a:endParaRPr>
          </a:p>
          <a:p>
            <a:pPr algn="l">
              <a:spcBef>
                <a:spcPts val="0"/>
              </a:spcBef>
              <a:spcAft>
                <a:spcPts val="450"/>
              </a:spcAft>
            </a:pPr>
            <a:r>
              <a:rPr lang="en-US" sz="2400" b="1" dirty="0">
                <a:solidFill>
                  <a:schemeClr val="bg1"/>
                </a:solidFill>
                <a:latin typeface="+mj-lt"/>
              </a:rPr>
              <a:t>Mission</a:t>
            </a:r>
          </a:p>
          <a:p>
            <a:pPr algn="l">
              <a:spcBef>
                <a:spcPts val="0"/>
              </a:spcBef>
              <a:spcAft>
                <a:spcPts val="2700"/>
              </a:spcAft>
            </a:pPr>
            <a:r>
              <a:rPr lang="en-US" sz="2100" dirty="0">
                <a:solidFill>
                  <a:schemeClr val="bg1"/>
                </a:solidFill>
                <a:latin typeface="+mn-lt"/>
              </a:rPr>
              <a:t>Advancing safe, reliable, affordable, and </a:t>
            </a:r>
            <a:br>
              <a:rPr lang="en-US" sz="2100" dirty="0">
                <a:solidFill>
                  <a:schemeClr val="bg1"/>
                </a:solidFill>
                <a:latin typeface="+mn-lt"/>
              </a:rPr>
            </a:br>
            <a:r>
              <a:rPr lang="en-US" sz="2100" dirty="0">
                <a:solidFill>
                  <a:schemeClr val="bg1"/>
                </a:solidFill>
                <a:latin typeface="+mn-lt"/>
              </a:rPr>
              <a:t>clean energy for society through global collaboration, science and technology innovation, and applied research.</a:t>
            </a:r>
          </a:p>
        </p:txBody>
      </p:sp>
      <p:sp>
        <p:nvSpPr>
          <p:cNvPr id="7" name="TextBox 6">
            <a:extLst>
              <a:ext uri="{FF2B5EF4-FFF2-40B4-BE49-F238E27FC236}">
                <a16:creationId xmlns:a16="http://schemas.microsoft.com/office/drawing/2014/main" id="{EAF31E41-0897-42D5-9BD3-1D662C0CCE7E}"/>
              </a:ext>
            </a:extLst>
          </p:cNvPr>
          <p:cNvSpPr txBox="1"/>
          <p:nvPr/>
        </p:nvSpPr>
        <p:spPr>
          <a:xfrm>
            <a:off x="1804711" y="5320556"/>
            <a:ext cx="5176195" cy="392415"/>
          </a:xfrm>
          <a:prstGeom prst="rect">
            <a:avLst/>
          </a:prstGeom>
          <a:noFill/>
        </p:spPr>
        <p:txBody>
          <a:bodyPr wrap="square" rtlCol="0">
            <a:spAutoFit/>
          </a:bodyPr>
          <a:lstStyle/>
          <a:p>
            <a:pPr algn="l">
              <a:spcBef>
                <a:spcPts val="0"/>
              </a:spcBef>
              <a:spcAft>
                <a:spcPts val="0"/>
              </a:spcAft>
            </a:pPr>
            <a:r>
              <a:rPr lang="en-US" sz="1950" i="1" dirty="0">
                <a:solidFill>
                  <a:schemeClr val="bg1"/>
                </a:solidFill>
                <a:latin typeface="+mj-lt"/>
              </a:rPr>
              <a:t>Together…Shaping the Future of Energy</a:t>
            </a:r>
            <a:r>
              <a:rPr lang="en-US" sz="1800" i="1" dirty="0">
                <a:solidFill>
                  <a:schemeClr val="bg1"/>
                </a:solidFill>
                <a:latin typeface="+mj-lt"/>
              </a:rPr>
              <a:t>™</a:t>
            </a:r>
            <a:r>
              <a:rPr lang="en-US" sz="1950" dirty="0">
                <a:solidFill>
                  <a:schemeClr val="bg1"/>
                </a:solidFill>
                <a:latin typeface="+mj-lt"/>
              </a:rPr>
              <a:t> </a:t>
            </a:r>
          </a:p>
        </p:txBody>
      </p:sp>
    </p:spTree>
    <p:extLst>
      <p:ext uri="{BB962C8B-B14F-4D97-AF65-F5344CB8AC3E}">
        <p14:creationId xmlns:p14="http://schemas.microsoft.com/office/powerpoint/2010/main" val="69213719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10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9CA61-A920-4701-B77C-C00B0DAF9803}"/>
              </a:ext>
            </a:extLst>
          </p:cNvPr>
          <p:cNvSpPr>
            <a:spLocks noGrp="1"/>
          </p:cNvSpPr>
          <p:nvPr>
            <p:ph type="title"/>
          </p:nvPr>
        </p:nvSpPr>
        <p:spPr/>
        <p:txBody>
          <a:bodyPr/>
          <a:lstStyle/>
          <a:p>
            <a:r>
              <a:rPr lang="en-US" dirty="0"/>
              <a:t>Benefits of the reference architecture for open-source development &amp; LF Energy</a:t>
            </a:r>
          </a:p>
        </p:txBody>
      </p:sp>
      <p:sp>
        <p:nvSpPr>
          <p:cNvPr id="3" name="Content Placeholder 2">
            <a:extLst>
              <a:ext uri="{FF2B5EF4-FFF2-40B4-BE49-F238E27FC236}">
                <a16:creationId xmlns:a16="http://schemas.microsoft.com/office/drawing/2014/main" id="{382B1C56-1808-4A1F-A014-1ED38193FABE}"/>
              </a:ext>
            </a:extLst>
          </p:cNvPr>
          <p:cNvSpPr>
            <a:spLocks noGrp="1"/>
          </p:cNvSpPr>
          <p:nvPr>
            <p:ph idx="1"/>
          </p:nvPr>
        </p:nvSpPr>
        <p:spPr>
          <a:xfrm>
            <a:off x="381000" y="1280477"/>
            <a:ext cx="11430000" cy="5394960"/>
          </a:xfrm>
        </p:spPr>
        <p:txBody>
          <a:bodyPr/>
          <a:lstStyle/>
          <a:p>
            <a:r>
              <a:rPr lang="en-US" dirty="0"/>
              <a:t>Engage stakeholders in LF Energy’s open-source projects</a:t>
            </a:r>
          </a:p>
          <a:p>
            <a:pPr lvl="1"/>
            <a:r>
              <a:rPr lang="en-US" dirty="0"/>
              <a:t>Communicates the purpose and scope of an LF Energy projects</a:t>
            </a:r>
          </a:p>
          <a:p>
            <a:r>
              <a:rPr lang="en-US" dirty="0"/>
              <a:t>Facilitate systems integration</a:t>
            </a:r>
          </a:p>
          <a:p>
            <a:pPr lvl="1"/>
            <a:r>
              <a:rPr lang="en-US" dirty="0"/>
              <a:t>Communicates the data objects that are exchanged between software</a:t>
            </a:r>
          </a:p>
          <a:p>
            <a:r>
              <a:rPr lang="en-US" dirty="0"/>
              <a:t>Facilitate interoperability </a:t>
            </a:r>
          </a:p>
          <a:p>
            <a:pPr lvl="1"/>
            <a:r>
              <a:rPr lang="en-US" dirty="0"/>
              <a:t>Data exchange standards</a:t>
            </a:r>
          </a:p>
          <a:p>
            <a:r>
              <a:rPr lang="en-US" dirty="0"/>
              <a:t>Create alignment within the LF Energy open-source community</a:t>
            </a:r>
          </a:p>
          <a:p>
            <a:pPr lvl="1"/>
            <a:r>
              <a:rPr lang="en-US" dirty="0"/>
              <a:t>Identifies gaps and overlaps in the portfolio of projects</a:t>
            </a:r>
          </a:p>
          <a:p>
            <a:r>
              <a:rPr lang="en-US" dirty="0"/>
              <a:t>Allow utilities to align/compare their strategic development with the LF energy portfolio</a:t>
            </a:r>
          </a:p>
        </p:txBody>
      </p:sp>
    </p:spTree>
    <p:extLst>
      <p:ext uri="{BB962C8B-B14F-4D97-AF65-F5344CB8AC3E}">
        <p14:creationId xmlns:p14="http://schemas.microsoft.com/office/powerpoint/2010/main" val="2261350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What is a Reference Architecture</a:t>
            </a:r>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p:txBody>
          <a:bodyPr>
            <a:normAutofit fontScale="77500" lnSpcReduction="20000"/>
          </a:bodyPr>
          <a:lstStyle/>
          <a:p>
            <a:pPr>
              <a:buClr>
                <a:schemeClr val="tx1">
                  <a:lumMod val="50000"/>
                  <a:lumOff val="50000"/>
                </a:schemeClr>
              </a:buClr>
            </a:pPr>
            <a:r>
              <a:rPr lang="en-US" b="0" i="0" dirty="0">
                <a:solidFill>
                  <a:srgbClr val="202122"/>
                </a:solidFill>
                <a:effectLst/>
              </a:rPr>
              <a:t>A few definitions:</a:t>
            </a:r>
          </a:p>
          <a:p>
            <a:pPr marL="0" indent="0">
              <a:buClr>
                <a:schemeClr val="tx1">
                  <a:lumMod val="50000"/>
                  <a:lumOff val="50000"/>
                </a:schemeClr>
              </a:buClr>
              <a:buNone/>
            </a:pPr>
            <a:r>
              <a:rPr lang="en-US" b="0" i="0" dirty="0">
                <a:solidFill>
                  <a:srgbClr val="202122"/>
                </a:solidFill>
                <a:effectLst/>
              </a:rPr>
              <a:t>“</a:t>
            </a:r>
            <a:r>
              <a:rPr lang="en-US" i="1" dirty="0">
                <a:solidFill>
                  <a:srgbClr val="202122"/>
                </a:solidFill>
                <a:effectLst/>
              </a:rPr>
              <a:t>A reference architecture … provides a template solution for an architecture for a </a:t>
            </a:r>
            <a:r>
              <a:rPr lang="en-US" i="1" dirty="0">
                <a:effectLst/>
              </a:rPr>
              <a:t>particular domain. It also provides a common vocabulary with which to discuss </a:t>
            </a:r>
            <a:r>
              <a:rPr lang="en-US" i="1" u="none" strike="noStrike" dirty="0">
                <a:effectLst/>
              </a:rPr>
              <a:t>implementations </a:t>
            </a:r>
            <a:r>
              <a:rPr lang="en-US" b="0" i="0" dirty="0">
                <a:solidFill>
                  <a:srgbClr val="202122"/>
                </a:solidFill>
                <a:effectLst/>
              </a:rPr>
              <a:t>”  Wikipedia</a:t>
            </a:r>
          </a:p>
          <a:p>
            <a:pPr marL="0" indent="0">
              <a:buClr>
                <a:schemeClr val="tx1">
                  <a:lumMod val="50000"/>
                  <a:lumOff val="50000"/>
                </a:schemeClr>
              </a:buClr>
              <a:buNone/>
            </a:pPr>
            <a:endParaRPr lang="en-US" b="0" i="0" dirty="0">
              <a:solidFill>
                <a:srgbClr val="202122"/>
              </a:solidFill>
              <a:effectLst/>
            </a:endParaRPr>
          </a:p>
          <a:p>
            <a:pPr marL="0" indent="0">
              <a:buClr>
                <a:schemeClr val="tx1">
                  <a:lumMod val="50000"/>
                  <a:lumOff val="50000"/>
                </a:schemeClr>
              </a:buClr>
              <a:buNone/>
            </a:pPr>
            <a:r>
              <a:rPr lang="en-US" dirty="0"/>
              <a:t>“</a:t>
            </a:r>
            <a:r>
              <a:rPr lang="en-US" b="0" i="1" dirty="0">
                <a:solidFill>
                  <a:srgbClr val="4D5C7D"/>
                </a:solidFill>
                <a:effectLst/>
              </a:rPr>
              <a:t>Reference Architectures are standardized architectures that provide a frame of reference for a vertical domain or sector. Reference models or architectures provide a common vocabulary, reusable designs, and industry best practices. </a:t>
            </a:r>
            <a:r>
              <a:rPr lang="en-US" b="0" i="0" dirty="0">
                <a:solidFill>
                  <a:srgbClr val="4D5C7D"/>
                </a:solidFill>
                <a:effectLst/>
              </a:rPr>
              <a:t>”  LeanIX</a:t>
            </a:r>
          </a:p>
          <a:p>
            <a:pPr marL="0" indent="0">
              <a:buClr>
                <a:schemeClr val="tx1">
                  <a:lumMod val="50000"/>
                  <a:lumOff val="50000"/>
                </a:schemeClr>
              </a:buClr>
              <a:buNone/>
            </a:pPr>
            <a:endParaRPr lang="en-US" b="0" i="0" dirty="0">
              <a:solidFill>
                <a:srgbClr val="4D5C7D"/>
              </a:solidFill>
              <a:effectLst/>
            </a:endParaRPr>
          </a:p>
          <a:p>
            <a:pPr>
              <a:buClr>
                <a:schemeClr val="tx1">
                  <a:lumMod val="50000"/>
                  <a:lumOff val="50000"/>
                </a:schemeClr>
              </a:buClr>
            </a:pPr>
            <a:r>
              <a:rPr lang="en-US" dirty="0"/>
              <a:t>More than just software</a:t>
            </a:r>
          </a:p>
          <a:p>
            <a:pPr lvl="1">
              <a:buClr>
                <a:schemeClr val="tx1">
                  <a:lumMod val="50000"/>
                  <a:lumOff val="50000"/>
                </a:schemeClr>
              </a:buClr>
            </a:pPr>
            <a:r>
              <a:rPr lang="en-US" dirty="0"/>
              <a:t>Business Architectures</a:t>
            </a:r>
          </a:p>
          <a:p>
            <a:pPr lvl="1">
              <a:buClr>
                <a:schemeClr val="tx1">
                  <a:lumMod val="50000"/>
                  <a:lumOff val="50000"/>
                </a:schemeClr>
              </a:buClr>
            </a:pPr>
            <a:r>
              <a:rPr lang="en-US" dirty="0"/>
              <a:t>Business Practices</a:t>
            </a:r>
          </a:p>
          <a:p>
            <a:pPr lvl="1">
              <a:buClr>
                <a:schemeClr val="tx1">
                  <a:lumMod val="50000"/>
                  <a:lumOff val="50000"/>
                </a:schemeClr>
              </a:buClr>
            </a:pPr>
            <a:r>
              <a:rPr lang="en-US" dirty="0"/>
              <a:t>Application</a:t>
            </a:r>
          </a:p>
          <a:p>
            <a:pPr lvl="1">
              <a:buClr>
                <a:schemeClr val="tx1">
                  <a:lumMod val="50000"/>
                  <a:lumOff val="50000"/>
                </a:schemeClr>
              </a:buClr>
            </a:pPr>
            <a:r>
              <a:rPr lang="en-US" dirty="0"/>
              <a:t>Technology</a:t>
            </a:r>
          </a:p>
          <a:p>
            <a:pPr marL="0" indent="0">
              <a:buClr>
                <a:schemeClr val="tx1">
                  <a:lumMod val="50000"/>
                  <a:lumOff val="50000"/>
                </a:schemeClr>
              </a:buClr>
              <a:buNone/>
            </a:pPr>
            <a:endParaRPr lang="en-US" dirty="0"/>
          </a:p>
        </p:txBody>
      </p:sp>
    </p:spTree>
    <p:extLst>
      <p:ext uri="{BB962C8B-B14F-4D97-AF65-F5344CB8AC3E}">
        <p14:creationId xmlns:p14="http://schemas.microsoft.com/office/powerpoint/2010/main" val="4728408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What is a Functional Reference Architecture</a:t>
            </a:r>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p:txBody>
          <a:bodyPr>
            <a:normAutofit lnSpcReduction="10000"/>
          </a:bodyPr>
          <a:lstStyle/>
          <a:p>
            <a:pPr marL="0" indent="0">
              <a:buClr>
                <a:schemeClr val="tx1">
                  <a:lumMod val="50000"/>
                  <a:lumOff val="50000"/>
                </a:schemeClr>
              </a:buClr>
              <a:buNone/>
            </a:pPr>
            <a:r>
              <a:rPr lang="en-US" dirty="0"/>
              <a:t>A reference architecture:</a:t>
            </a:r>
          </a:p>
          <a:p>
            <a:pPr>
              <a:buClr>
                <a:schemeClr val="tx1">
                  <a:lumMod val="50000"/>
                  <a:lumOff val="50000"/>
                </a:schemeClr>
              </a:buClr>
            </a:pPr>
            <a:r>
              <a:rPr lang="en-US" dirty="0"/>
              <a:t>Defines the functions and data required to implement a capability independent of applications and technology</a:t>
            </a:r>
          </a:p>
          <a:p>
            <a:pPr>
              <a:buClr>
                <a:schemeClr val="tx1">
                  <a:lumMod val="50000"/>
                  <a:lumOff val="50000"/>
                </a:schemeClr>
              </a:buClr>
            </a:pPr>
            <a:r>
              <a:rPr lang="en-US" dirty="0"/>
              <a:t>Provides a vocabulary and definitions that enable:</a:t>
            </a:r>
          </a:p>
          <a:p>
            <a:pPr lvl="1">
              <a:buClr>
                <a:schemeClr val="tx1">
                  <a:lumMod val="50000"/>
                  <a:lumOff val="50000"/>
                </a:schemeClr>
              </a:buClr>
            </a:pPr>
            <a:r>
              <a:rPr lang="en-US" dirty="0"/>
              <a:t>Planning and roadmapping in terms of functional components without committing to a particular application</a:t>
            </a:r>
          </a:p>
          <a:p>
            <a:pPr lvl="1">
              <a:buClr>
                <a:schemeClr val="tx1">
                  <a:lumMod val="50000"/>
                  <a:lumOff val="50000"/>
                </a:schemeClr>
              </a:buClr>
            </a:pPr>
            <a:r>
              <a:rPr lang="en-US" dirty="0"/>
              <a:t>Requirements analysis while delaying design, deployment  and purchasing decisions</a:t>
            </a:r>
          </a:p>
          <a:p>
            <a:pPr lvl="1"/>
            <a:r>
              <a:rPr lang="en-US" dirty="0"/>
              <a:t>Analysis of possible implementation options and a modularization of complex application suites. </a:t>
            </a:r>
          </a:p>
          <a:p>
            <a:pPr lvl="1"/>
            <a:r>
              <a:rPr lang="en-US" dirty="0"/>
              <a:t>Identification of </a:t>
            </a:r>
            <a:r>
              <a:rPr lang="en-US" u="sng" dirty="0"/>
              <a:t>data exchanges between application components</a:t>
            </a:r>
            <a:r>
              <a:rPr lang="en-US" dirty="0"/>
              <a:t> and the corresponding standards.</a:t>
            </a:r>
          </a:p>
        </p:txBody>
      </p:sp>
    </p:spTree>
    <p:extLst>
      <p:ext uri="{BB962C8B-B14F-4D97-AF65-F5344CB8AC3E}">
        <p14:creationId xmlns:p14="http://schemas.microsoft.com/office/powerpoint/2010/main" val="2312111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ArchiMate primer</a:t>
            </a:r>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a:xfrm>
            <a:off x="1798320" y="1005840"/>
            <a:ext cx="4774090" cy="5394960"/>
          </a:xfrm>
        </p:spPr>
        <p:txBody>
          <a:bodyPr>
            <a:normAutofit fontScale="85000" lnSpcReduction="10000"/>
          </a:bodyPr>
          <a:lstStyle/>
          <a:p>
            <a:pPr>
              <a:buClr>
                <a:schemeClr val="tx1">
                  <a:lumMod val="50000"/>
                  <a:lumOff val="50000"/>
                </a:schemeClr>
              </a:buClr>
            </a:pPr>
            <a:r>
              <a:rPr lang="en-US" dirty="0"/>
              <a:t>The ArchiMate framework separates the Business layer from the Application layer</a:t>
            </a:r>
            <a:r>
              <a:rPr lang="en-US" baseline="30000" dirty="0"/>
              <a:t>1</a:t>
            </a:r>
            <a:r>
              <a:rPr lang="en-US" dirty="0"/>
              <a:t>.</a:t>
            </a:r>
          </a:p>
          <a:p>
            <a:pPr>
              <a:buClr>
                <a:schemeClr val="tx1">
                  <a:lumMod val="50000"/>
                  <a:lumOff val="50000"/>
                </a:schemeClr>
              </a:buClr>
            </a:pPr>
            <a:r>
              <a:rPr lang="en-US" dirty="0"/>
              <a:t>An Application Function represents automated behavior that can be performed by an application component.</a:t>
            </a:r>
          </a:p>
          <a:p>
            <a:pPr>
              <a:buClr>
                <a:schemeClr val="tx1">
                  <a:lumMod val="50000"/>
                  <a:lumOff val="50000"/>
                </a:schemeClr>
              </a:buClr>
            </a:pPr>
            <a:r>
              <a:rPr lang="en-US" dirty="0"/>
              <a:t>A data object represents data structured for automated processing.</a:t>
            </a:r>
          </a:p>
          <a:p>
            <a:pPr>
              <a:buClr>
                <a:schemeClr val="tx1">
                  <a:lumMod val="50000"/>
                  <a:lumOff val="50000"/>
                </a:schemeClr>
              </a:buClr>
            </a:pPr>
            <a:r>
              <a:rPr lang="en-US" dirty="0"/>
              <a:t>A data object can be accessed by an application function.</a:t>
            </a:r>
          </a:p>
        </p:txBody>
      </p:sp>
      <p:pic>
        <p:nvPicPr>
          <p:cNvPr id="4" name="Picture 3">
            <a:extLst>
              <a:ext uri="{FF2B5EF4-FFF2-40B4-BE49-F238E27FC236}">
                <a16:creationId xmlns:a16="http://schemas.microsoft.com/office/drawing/2014/main" id="{6A80BA77-CE95-4836-BD1D-0DFA8B96CA2C}"/>
              </a:ext>
            </a:extLst>
          </p:cNvPr>
          <p:cNvPicPr>
            <a:picLocks noChangeAspect="1"/>
          </p:cNvPicPr>
          <p:nvPr/>
        </p:nvPicPr>
        <p:blipFill rotWithShape="1">
          <a:blip r:embed="rId3"/>
          <a:srcRect l="38992" t="14810" r="38319" b="20332"/>
          <a:stretch/>
        </p:blipFill>
        <p:spPr>
          <a:xfrm>
            <a:off x="6793664" y="182564"/>
            <a:ext cx="3600017" cy="4306687"/>
          </a:xfrm>
          <a:prstGeom prst="rect">
            <a:avLst/>
          </a:prstGeom>
        </p:spPr>
      </p:pic>
      <p:sp>
        <p:nvSpPr>
          <p:cNvPr id="5" name="TextBox 4">
            <a:extLst>
              <a:ext uri="{FF2B5EF4-FFF2-40B4-BE49-F238E27FC236}">
                <a16:creationId xmlns:a16="http://schemas.microsoft.com/office/drawing/2014/main" id="{F6DC1006-45BC-4B46-9A20-18C9500ED51B}"/>
              </a:ext>
            </a:extLst>
          </p:cNvPr>
          <p:cNvSpPr txBox="1"/>
          <p:nvPr/>
        </p:nvSpPr>
        <p:spPr>
          <a:xfrm>
            <a:off x="1520953" y="6369069"/>
            <a:ext cx="7660980" cy="276999"/>
          </a:xfrm>
          <a:prstGeom prst="rect">
            <a:avLst/>
          </a:prstGeom>
          <a:noFill/>
        </p:spPr>
        <p:txBody>
          <a:bodyPr wrap="square" lIns="91440" tIns="45720" rIns="91440" bIns="45720" rtlCol="0" anchor="t">
            <a:spAutoFit/>
          </a:bodyPr>
          <a:lstStyle/>
          <a:p>
            <a:pPr algn="l">
              <a:spcBef>
                <a:spcPts val="0"/>
              </a:spcBef>
            </a:pPr>
            <a:r>
              <a:rPr lang="en-US" sz="1200" baseline="30000" dirty="0"/>
              <a:t>1 </a:t>
            </a:r>
            <a:r>
              <a:rPr lang="en-US" sz="1200" dirty="0"/>
              <a:t>https://pubs.opengroup.org/architecture/archimate3-doc/chap09.html</a:t>
            </a:r>
          </a:p>
        </p:txBody>
      </p:sp>
      <p:sp>
        <p:nvSpPr>
          <p:cNvPr id="6" name="Rectangle 5">
            <a:extLst>
              <a:ext uri="{FF2B5EF4-FFF2-40B4-BE49-F238E27FC236}">
                <a16:creationId xmlns:a16="http://schemas.microsoft.com/office/drawing/2014/main" id="{EF965879-1BD6-413F-B290-EADC27614C2D}"/>
              </a:ext>
            </a:extLst>
          </p:cNvPr>
          <p:cNvSpPr/>
          <p:nvPr/>
        </p:nvSpPr>
        <p:spPr>
          <a:xfrm>
            <a:off x="6912062" y="5151019"/>
            <a:ext cx="3363219" cy="1015663"/>
          </a:xfrm>
          <a:prstGeom prst="rect">
            <a:avLst/>
          </a:prstGeom>
        </p:spPr>
        <p:style>
          <a:lnRef idx="2">
            <a:schemeClr val="accent4"/>
          </a:lnRef>
          <a:fillRef idx="1">
            <a:schemeClr val="lt1"/>
          </a:fillRef>
          <a:effectRef idx="0">
            <a:schemeClr val="accent4"/>
          </a:effectRef>
          <a:fontRef idx="minor">
            <a:schemeClr val="dk1"/>
          </a:fontRef>
        </p:style>
        <p:txBody>
          <a:bodyPr wrap="square" lIns="91440" tIns="45720" rIns="91440" bIns="45720" anchor="t">
            <a:spAutoFit/>
          </a:bodyPr>
          <a:lstStyle/>
          <a:p>
            <a:pPr algn="l"/>
            <a:r>
              <a:rPr lang="en-US" sz="2000" dirty="0">
                <a:solidFill>
                  <a:schemeClr val="tx1"/>
                </a:solidFill>
              </a:rPr>
              <a:t>ArchiMate is framework that is implemented in the Enterprise Architect software.</a:t>
            </a:r>
            <a:endParaRPr lang="en-US" sz="2000" dirty="0">
              <a:solidFill>
                <a:schemeClr val="tx1"/>
              </a:solidFill>
              <a:cs typeface="Calibri"/>
            </a:endParaRPr>
          </a:p>
        </p:txBody>
      </p:sp>
    </p:spTree>
    <p:extLst>
      <p:ext uri="{BB962C8B-B14F-4D97-AF65-F5344CB8AC3E}">
        <p14:creationId xmlns:p14="http://schemas.microsoft.com/office/powerpoint/2010/main" val="546569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a:xfrm>
            <a:off x="1809750" y="285050"/>
            <a:ext cx="8572500" cy="842232"/>
          </a:xfrm>
        </p:spPr>
        <p:txBody>
          <a:bodyPr/>
          <a:lstStyle/>
          <a:p>
            <a:r>
              <a:rPr lang="en-US" dirty="0"/>
              <a:t>Reading the reference architecture</a:t>
            </a:r>
            <a:br>
              <a:rPr lang="en-US" dirty="0"/>
            </a:br>
            <a:r>
              <a:rPr lang="en-US" sz="1600" b="0" i="1" dirty="0"/>
              <a:t>A small example of SCADA and State Estimation </a:t>
            </a:r>
            <a:endParaRPr lang="en-US" dirty="0"/>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a:xfrm>
            <a:off x="4445034" y="3796639"/>
            <a:ext cx="2030891" cy="829878"/>
          </a:xfrm>
        </p:spPr>
        <p:txBody>
          <a:bodyPr>
            <a:normAutofit fontScale="85000" lnSpcReduction="10000"/>
          </a:bodyPr>
          <a:lstStyle/>
          <a:p>
            <a:pPr marL="0" indent="0">
              <a:buClr>
                <a:schemeClr val="tx1">
                  <a:lumMod val="50000"/>
                  <a:lumOff val="50000"/>
                </a:schemeClr>
              </a:buClr>
              <a:buNone/>
            </a:pPr>
            <a:r>
              <a:rPr lang="en-US" dirty="0"/>
              <a:t>Data objects</a:t>
            </a:r>
          </a:p>
        </p:txBody>
      </p:sp>
      <p:pic>
        <p:nvPicPr>
          <p:cNvPr id="5" name="Picture 4">
            <a:extLst>
              <a:ext uri="{FF2B5EF4-FFF2-40B4-BE49-F238E27FC236}">
                <a16:creationId xmlns:a16="http://schemas.microsoft.com/office/drawing/2014/main" id="{AC5D2193-79F3-4790-8D76-6ABFAF208454}"/>
              </a:ext>
            </a:extLst>
          </p:cNvPr>
          <p:cNvPicPr>
            <a:picLocks noChangeAspect="1"/>
          </p:cNvPicPr>
          <p:nvPr/>
        </p:nvPicPr>
        <p:blipFill rotWithShape="1">
          <a:blip r:embed="rId3"/>
          <a:srcRect l="4998" t="63965" r="42118" b="23225"/>
          <a:stretch/>
        </p:blipFill>
        <p:spPr>
          <a:xfrm>
            <a:off x="2072590" y="2400419"/>
            <a:ext cx="7635403" cy="927652"/>
          </a:xfrm>
          <a:prstGeom prst="rect">
            <a:avLst/>
          </a:prstGeom>
        </p:spPr>
      </p:pic>
      <p:sp>
        <p:nvSpPr>
          <p:cNvPr id="6" name="Content Placeholder 2">
            <a:extLst>
              <a:ext uri="{FF2B5EF4-FFF2-40B4-BE49-F238E27FC236}">
                <a16:creationId xmlns:a16="http://schemas.microsoft.com/office/drawing/2014/main" id="{4C16C53D-A90B-4703-99C9-8F1C55393416}"/>
              </a:ext>
            </a:extLst>
          </p:cNvPr>
          <p:cNvSpPr txBox="1">
            <a:spLocks/>
          </p:cNvSpPr>
          <p:nvPr/>
        </p:nvSpPr>
        <p:spPr bwMode="auto">
          <a:xfrm>
            <a:off x="5088863" y="1576342"/>
            <a:ext cx="2979773" cy="58975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marL="173831" indent="-173831" algn="l" rtl="0" eaLnBrk="1" fontAlgn="base" hangingPunct="1">
              <a:lnSpc>
                <a:spcPct val="100000"/>
              </a:lnSpc>
              <a:spcBef>
                <a:spcPct val="0"/>
              </a:spcBef>
              <a:spcAft>
                <a:spcPts val="450"/>
              </a:spcAft>
              <a:buClr>
                <a:schemeClr val="tx1">
                  <a:lumMod val="65000"/>
                  <a:lumOff val="35000"/>
                </a:schemeClr>
              </a:buClr>
              <a:buSzPct val="80000"/>
              <a:buFont typeface="Wingdings" panose="05000000000000000000" pitchFamily="2" charset="2"/>
              <a:buChar char="§"/>
              <a:defRPr sz="2400">
                <a:solidFill>
                  <a:schemeClr val="tx1"/>
                </a:solidFill>
                <a:latin typeface="+mn-lt"/>
                <a:ea typeface="+mn-ea"/>
                <a:cs typeface="+mn-cs"/>
              </a:defRPr>
            </a:lvl1pPr>
            <a:lvl2pPr marL="425054" indent="-209550" algn="l" rtl="0" eaLnBrk="1" fontAlgn="base" hangingPunct="1">
              <a:lnSpc>
                <a:spcPct val="100000"/>
              </a:lnSpc>
              <a:spcBef>
                <a:spcPct val="0"/>
              </a:spcBef>
              <a:spcAft>
                <a:spcPts val="450"/>
              </a:spcAft>
              <a:buClr>
                <a:schemeClr val="tx1">
                  <a:lumMod val="65000"/>
                  <a:lumOff val="35000"/>
                </a:schemeClr>
              </a:buClr>
              <a:buSzPct val="80000"/>
              <a:buChar char="–"/>
              <a:defRPr sz="2100">
                <a:solidFill>
                  <a:schemeClr val="tx1"/>
                </a:solidFill>
                <a:latin typeface="+mn-lt"/>
              </a:defRPr>
            </a:lvl2pPr>
            <a:lvl3pPr marL="641747" indent="-167879" algn="l" rtl="0" eaLnBrk="1" fontAlgn="base" hangingPunct="1">
              <a:lnSpc>
                <a:spcPct val="100000"/>
              </a:lnSpc>
              <a:spcBef>
                <a:spcPct val="0"/>
              </a:spcBef>
              <a:spcAft>
                <a:spcPts val="450"/>
              </a:spcAft>
              <a:buClr>
                <a:schemeClr val="tx1">
                  <a:lumMod val="65000"/>
                  <a:lumOff val="35000"/>
                </a:schemeClr>
              </a:buClr>
              <a:buSzPct val="80000"/>
              <a:buFont typeface="Wingdings" panose="05000000000000000000" pitchFamily="2" charset="2"/>
              <a:buChar char="§"/>
              <a:defRPr sz="2100">
                <a:solidFill>
                  <a:schemeClr val="tx1"/>
                </a:solidFill>
                <a:latin typeface="+mn-lt"/>
              </a:defRPr>
            </a:lvl3pPr>
            <a:lvl4pPr marL="946547" indent="-216694" algn="l" rtl="0" eaLnBrk="1" fontAlgn="base" hangingPunct="1">
              <a:lnSpc>
                <a:spcPct val="100000"/>
              </a:lnSpc>
              <a:spcBef>
                <a:spcPct val="0"/>
              </a:spcBef>
              <a:spcAft>
                <a:spcPts val="450"/>
              </a:spcAft>
              <a:buClr>
                <a:schemeClr val="tx1">
                  <a:lumMod val="65000"/>
                  <a:lumOff val="35000"/>
                </a:schemeClr>
              </a:buClr>
              <a:buSzPct val="80000"/>
              <a:buChar char="–"/>
              <a:defRPr sz="2100">
                <a:solidFill>
                  <a:schemeClr val="tx1"/>
                </a:solidFill>
                <a:latin typeface="+mn-lt"/>
              </a:defRPr>
            </a:lvl4pPr>
            <a:lvl5pPr marL="1153716" indent="-169069" algn="l" rtl="0" eaLnBrk="1" fontAlgn="base" hangingPunct="1">
              <a:lnSpc>
                <a:spcPct val="100000"/>
              </a:lnSpc>
              <a:spcBef>
                <a:spcPct val="0"/>
              </a:spcBef>
              <a:spcAft>
                <a:spcPts val="450"/>
              </a:spcAft>
              <a:buClr>
                <a:schemeClr val="tx1">
                  <a:lumMod val="65000"/>
                  <a:lumOff val="35000"/>
                </a:schemeClr>
              </a:buClr>
              <a:buSzPct val="80000"/>
              <a:buFont typeface="Wingdings" panose="05000000000000000000" pitchFamily="2" charset="2"/>
              <a:buChar char="§"/>
              <a:defRPr sz="2100">
                <a:solidFill>
                  <a:schemeClr val="tx1"/>
                </a:solidFill>
                <a:latin typeface="+mn-lt"/>
              </a:defRPr>
            </a:lvl5pPr>
            <a:lvl6pPr marL="1458516" indent="-130969" algn="l" rtl="0" eaLnBrk="1" fontAlgn="base" hangingPunct="1">
              <a:lnSpc>
                <a:spcPct val="95000"/>
              </a:lnSpc>
              <a:spcBef>
                <a:spcPct val="0"/>
              </a:spcBef>
              <a:spcAft>
                <a:spcPct val="25000"/>
              </a:spcAft>
              <a:buChar char="•"/>
              <a:defRPr sz="1800">
                <a:solidFill>
                  <a:srgbClr val="000000"/>
                </a:solidFill>
                <a:latin typeface="+mn-lt"/>
              </a:defRPr>
            </a:lvl6pPr>
            <a:lvl7pPr marL="1801416" indent="-130969" algn="l" rtl="0" eaLnBrk="1" fontAlgn="base" hangingPunct="1">
              <a:lnSpc>
                <a:spcPct val="95000"/>
              </a:lnSpc>
              <a:spcBef>
                <a:spcPct val="0"/>
              </a:spcBef>
              <a:spcAft>
                <a:spcPct val="25000"/>
              </a:spcAft>
              <a:buChar char="•"/>
              <a:defRPr sz="1800">
                <a:solidFill>
                  <a:srgbClr val="000000"/>
                </a:solidFill>
                <a:latin typeface="+mn-lt"/>
              </a:defRPr>
            </a:lvl7pPr>
            <a:lvl8pPr marL="2144316" indent="-130969" algn="l" rtl="0" eaLnBrk="1" fontAlgn="base" hangingPunct="1">
              <a:lnSpc>
                <a:spcPct val="95000"/>
              </a:lnSpc>
              <a:spcBef>
                <a:spcPct val="0"/>
              </a:spcBef>
              <a:spcAft>
                <a:spcPct val="25000"/>
              </a:spcAft>
              <a:buChar char="•"/>
              <a:defRPr sz="1800">
                <a:solidFill>
                  <a:srgbClr val="000000"/>
                </a:solidFill>
                <a:latin typeface="+mn-lt"/>
              </a:defRPr>
            </a:lvl8pPr>
            <a:lvl9pPr marL="2487216" indent="-130969" algn="l" rtl="0" eaLnBrk="1" fontAlgn="base" hangingPunct="1">
              <a:lnSpc>
                <a:spcPct val="95000"/>
              </a:lnSpc>
              <a:spcBef>
                <a:spcPct val="0"/>
              </a:spcBef>
              <a:spcAft>
                <a:spcPct val="25000"/>
              </a:spcAft>
              <a:buChar char="•"/>
              <a:defRPr sz="1800">
                <a:solidFill>
                  <a:srgbClr val="000000"/>
                </a:solidFill>
                <a:latin typeface="+mn-lt"/>
              </a:defRPr>
            </a:lvl9pPr>
          </a:lstStyle>
          <a:p>
            <a:pPr marL="0" indent="0">
              <a:buClr>
                <a:schemeClr val="tx1">
                  <a:lumMod val="50000"/>
                  <a:lumOff val="50000"/>
                </a:schemeClr>
              </a:buClr>
              <a:buNone/>
            </a:pPr>
            <a:r>
              <a:rPr lang="en-US" kern="0" dirty="0"/>
              <a:t>Application functions</a:t>
            </a:r>
          </a:p>
        </p:txBody>
      </p:sp>
      <p:sp>
        <p:nvSpPr>
          <p:cNvPr id="8" name="Rectangle 7">
            <a:extLst>
              <a:ext uri="{FF2B5EF4-FFF2-40B4-BE49-F238E27FC236}">
                <a16:creationId xmlns:a16="http://schemas.microsoft.com/office/drawing/2014/main" id="{F1823DF6-E302-4CFB-8C71-1EAF738C3D63}"/>
              </a:ext>
            </a:extLst>
          </p:cNvPr>
          <p:cNvSpPr/>
          <p:nvPr/>
        </p:nvSpPr>
        <p:spPr>
          <a:xfrm>
            <a:off x="1809750" y="4799810"/>
            <a:ext cx="8572500" cy="1631216"/>
          </a:xfrm>
          <a:prstGeom prst="rect">
            <a:avLst/>
          </a:prstGeom>
        </p:spPr>
        <p:txBody>
          <a:bodyPr wrap="square">
            <a:spAutoFit/>
          </a:bodyPr>
          <a:lstStyle/>
          <a:p>
            <a:pPr marL="285750" indent="-285750" algn="l">
              <a:buFont typeface="Arial" panose="020B0604020202020204" pitchFamily="34" charset="0"/>
              <a:buChar char="•"/>
            </a:pPr>
            <a:r>
              <a:rPr lang="en-US" sz="2000" dirty="0"/>
              <a:t>SCADA and State Estimation are application functions.</a:t>
            </a:r>
          </a:p>
          <a:p>
            <a:pPr marL="285750" indent="-285750" algn="l">
              <a:buFont typeface="Arial" panose="020B0604020202020204" pitchFamily="34" charset="0"/>
              <a:buChar char="•"/>
            </a:pPr>
            <a:r>
              <a:rPr lang="en-US" sz="2000" dirty="0"/>
              <a:t>Telemetry is a data object and is an input to the SCADA application function.</a:t>
            </a:r>
          </a:p>
          <a:p>
            <a:pPr marL="285750" indent="-285750" algn="l">
              <a:buFont typeface="Arial" panose="020B0604020202020204" pitchFamily="34" charset="0"/>
              <a:buChar char="•"/>
            </a:pPr>
            <a:r>
              <a:rPr lang="en-US" sz="2000" dirty="0"/>
              <a:t>The Telemetry Set is an output of the SCADA application function.</a:t>
            </a:r>
          </a:p>
        </p:txBody>
      </p:sp>
      <p:cxnSp>
        <p:nvCxnSpPr>
          <p:cNvPr id="10" name="Straight Arrow Connector 9">
            <a:extLst>
              <a:ext uri="{FF2B5EF4-FFF2-40B4-BE49-F238E27FC236}">
                <a16:creationId xmlns:a16="http://schemas.microsoft.com/office/drawing/2014/main" id="{3DAC41F1-8F2A-494C-B7BE-6768DC774148}"/>
              </a:ext>
            </a:extLst>
          </p:cNvPr>
          <p:cNvCxnSpPr>
            <a:cxnSpLocks/>
          </p:cNvCxnSpPr>
          <p:nvPr/>
        </p:nvCxnSpPr>
        <p:spPr bwMode="auto">
          <a:xfrm flipH="1">
            <a:off x="5258233" y="1988460"/>
            <a:ext cx="1381360" cy="28834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2" name="Straight Arrow Connector 11">
            <a:extLst>
              <a:ext uri="{FF2B5EF4-FFF2-40B4-BE49-F238E27FC236}">
                <a16:creationId xmlns:a16="http://schemas.microsoft.com/office/drawing/2014/main" id="{86A4CC07-DEB4-466C-BAD4-FE5B2901C7AA}"/>
              </a:ext>
            </a:extLst>
          </p:cNvPr>
          <p:cNvCxnSpPr>
            <a:cxnSpLocks/>
          </p:cNvCxnSpPr>
          <p:nvPr/>
        </p:nvCxnSpPr>
        <p:spPr bwMode="auto">
          <a:xfrm>
            <a:off x="6638382" y="1988461"/>
            <a:ext cx="1689463" cy="41195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7" name="Straight Arrow Connector 16">
            <a:extLst>
              <a:ext uri="{FF2B5EF4-FFF2-40B4-BE49-F238E27FC236}">
                <a16:creationId xmlns:a16="http://schemas.microsoft.com/office/drawing/2014/main" id="{6531B0E5-E27B-4B7C-8FA3-0ECD58E94B14}"/>
              </a:ext>
            </a:extLst>
          </p:cNvPr>
          <p:cNvCxnSpPr>
            <a:cxnSpLocks/>
          </p:cNvCxnSpPr>
          <p:nvPr/>
        </p:nvCxnSpPr>
        <p:spPr bwMode="auto">
          <a:xfrm flipH="1" flipV="1">
            <a:off x="2955262" y="3383958"/>
            <a:ext cx="2133600" cy="49438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8" name="Straight Arrow Connector 17">
            <a:extLst>
              <a:ext uri="{FF2B5EF4-FFF2-40B4-BE49-F238E27FC236}">
                <a16:creationId xmlns:a16="http://schemas.microsoft.com/office/drawing/2014/main" id="{CCEAC0B9-DDFB-4502-8478-001627DDF892}"/>
              </a:ext>
            </a:extLst>
          </p:cNvPr>
          <p:cNvCxnSpPr>
            <a:cxnSpLocks/>
          </p:cNvCxnSpPr>
          <p:nvPr/>
        </p:nvCxnSpPr>
        <p:spPr bwMode="auto">
          <a:xfrm flipV="1">
            <a:off x="5088863" y="3301372"/>
            <a:ext cx="1732399" cy="57697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1632417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High Level overview of the reference architecture</a:t>
            </a:r>
          </a:p>
        </p:txBody>
      </p:sp>
      <p:pic>
        <p:nvPicPr>
          <p:cNvPr id="5" name="Picture 4">
            <a:extLst>
              <a:ext uri="{FF2B5EF4-FFF2-40B4-BE49-F238E27FC236}">
                <a16:creationId xmlns:a16="http://schemas.microsoft.com/office/drawing/2014/main" id="{AC5D2193-79F3-4790-8D76-6ABFAF208454}"/>
              </a:ext>
            </a:extLst>
          </p:cNvPr>
          <p:cNvPicPr>
            <a:picLocks noChangeAspect="1"/>
          </p:cNvPicPr>
          <p:nvPr/>
        </p:nvPicPr>
        <p:blipFill rotWithShape="1">
          <a:blip r:embed="rId3"/>
          <a:srcRect l="4789" t="42059" r="1461" b="5333"/>
          <a:stretch/>
        </p:blipFill>
        <p:spPr>
          <a:xfrm>
            <a:off x="1809750" y="2222607"/>
            <a:ext cx="8572500" cy="2412787"/>
          </a:xfrm>
          <a:prstGeom prst="rect">
            <a:avLst/>
          </a:prstGeom>
        </p:spPr>
      </p:pic>
    </p:spTree>
    <p:extLst>
      <p:ext uri="{BB962C8B-B14F-4D97-AF65-F5344CB8AC3E}">
        <p14:creationId xmlns:p14="http://schemas.microsoft.com/office/powerpoint/2010/main" val="1186091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Data Exchange Standards</a:t>
            </a:r>
          </a:p>
        </p:txBody>
      </p:sp>
      <p:sp>
        <p:nvSpPr>
          <p:cNvPr id="7" name="Rectangle 6">
            <a:extLst>
              <a:ext uri="{FF2B5EF4-FFF2-40B4-BE49-F238E27FC236}">
                <a16:creationId xmlns:a16="http://schemas.microsoft.com/office/drawing/2014/main" id="{D9E8BFFD-5252-4EBC-8B6E-F6D6C78B1FF4}"/>
              </a:ext>
            </a:extLst>
          </p:cNvPr>
          <p:cNvSpPr/>
          <p:nvPr/>
        </p:nvSpPr>
        <p:spPr>
          <a:xfrm>
            <a:off x="4879426" y="5901108"/>
            <a:ext cx="6118988" cy="338554"/>
          </a:xfrm>
          <a:prstGeom prst="rect">
            <a:avLst/>
          </a:prstGeom>
        </p:spPr>
        <p:txBody>
          <a:bodyPr wrap="square">
            <a:spAutoFit/>
          </a:bodyPr>
          <a:lstStyle/>
          <a:p>
            <a:r>
              <a:rPr lang="en-US" baseline="30000" dirty="0"/>
              <a:t>1 </a:t>
            </a:r>
            <a:r>
              <a:rPr lang="en-US" dirty="0"/>
              <a:t> </a:t>
            </a:r>
          </a:p>
        </p:txBody>
      </p:sp>
      <p:pic>
        <p:nvPicPr>
          <p:cNvPr id="5" name="Picture 4">
            <a:extLst>
              <a:ext uri="{FF2B5EF4-FFF2-40B4-BE49-F238E27FC236}">
                <a16:creationId xmlns:a16="http://schemas.microsoft.com/office/drawing/2014/main" id="{0D2F2103-F065-4A33-99CB-00D4C5409F9C}"/>
              </a:ext>
            </a:extLst>
          </p:cNvPr>
          <p:cNvPicPr>
            <a:picLocks noChangeAspect="1"/>
          </p:cNvPicPr>
          <p:nvPr/>
        </p:nvPicPr>
        <p:blipFill>
          <a:blip r:embed="rId3"/>
          <a:stretch>
            <a:fillRect/>
          </a:stretch>
        </p:blipFill>
        <p:spPr>
          <a:xfrm>
            <a:off x="1582591" y="1055078"/>
            <a:ext cx="9003958" cy="4248523"/>
          </a:xfrm>
          <a:prstGeom prst="rect">
            <a:avLst/>
          </a:prstGeom>
        </p:spPr>
      </p:pic>
    </p:spTree>
    <p:extLst>
      <p:ext uri="{BB962C8B-B14F-4D97-AF65-F5344CB8AC3E}">
        <p14:creationId xmlns:p14="http://schemas.microsoft.com/office/powerpoint/2010/main" val="3749437617"/>
      </p:ext>
    </p:extLst>
  </p:cSld>
  <p:clrMapOvr>
    <a:masterClrMapping/>
  </p:clrMapOvr>
</p:sld>
</file>

<file path=ppt/theme/theme1.xml><?xml version="1.0" encoding="utf-8"?>
<a:theme xmlns:a="http://schemas.openxmlformats.org/drawingml/2006/main" name="2022 PowerPoint theme">
  <a:themeElements>
    <a:clrScheme name="Custom 2">
      <a:dk1>
        <a:srgbClr val="000000"/>
      </a:dk1>
      <a:lt1>
        <a:srgbClr val="FFFFFF"/>
      </a:lt1>
      <a:dk2>
        <a:srgbClr val="0043C8"/>
      </a:dk2>
      <a:lt2>
        <a:srgbClr val="929292"/>
      </a:lt2>
      <a:accent1>
        <a:srgbClr val="00B0F0"/>
      </a:accent1>
      <a:accent2>
        <a:srgbClr val="287A3D"/>
      </a:accent2>
      <a:accent3>
        <a:srgbClr val="F27B04"/>
      </a:accent3>
      <a:accent4>
        <a:srgbClr val="0070C0"/>
      </a:accent4>
      <a:accent5>
        <a:srgbClr val="C54343"/>
      </a:accent5>
      <a:accent6>
        <a:srgbClr val="2FC7C3"/>
      </a:accent6>
      <a:hlink>
        <a:srgbClr val="0070C0"/>
      </a:hlink>
      <a:folHlink>
        <a:srgbClr val="E05428"/>
      </a:folHlink>
    </a:clrScheme>
    <a:fontScheme name="EPRI 2019 PP Font Theme">
      <a:majorFont>
        <a:latin typeface="Century Gothic"/>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9525" cap="flat" cmpd="sng" algn="ctr">
          <a:solidFill>
            <a:schemeClr val="tx1"/>
          </a:solidFill>
          <a:prstDash val="solid"/>
          <a:round/>
          <a:headEnd type="none" w="med" len="med"/>
          <a:tailEnd type="none" w="med" len="med"/>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marR="0" algn="ctr" defTabSz="914400" rtl="0" eaLnBrk="0" fontAlgn="base" latinLnBrk="0" hangingPunct="0">
          <a:lnSpc>
            <a:spcPct val="100000"/>
          </a:lnSpc>
          <a:spcBef>
            <a:spcPts val="0"/>
          </a:spcBef>
          <a:spcAft>
            <a:spcPct val="0"/>
          </a:spcAft>
          <a:buClrTx/>
          <a:buSzTx/>
          <a:buFontTx/>
          <a:buNone/>
          <a:tabLst/>
          <a:defRPr kumimoji="0" sz="1800" b="0" i="0" u="none" strike="noStrike" cap="none" normalizeH="0" baseline="0" dirty="0">
            <a:ln>
              <a:noFill/>
            </a:ln>
            <a:solidFill>
              <a:schemeClr val="tx1"/>
            </a:solidFill>
            <a:effectLst/>
            <a:latin typeface="+mn-lt"/>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219075" marR="0" indent="-219075" algn="ctr" defTabSz="914400" rtl="0" eaLnBrk="0" fontAlgn="base" latinLnBrk="0" hangingPunct="0">
          <a:lnSpc>
            <a:spcPct val="100000"/>
          </a:lnSpc>
          <a:spcBef>
            <a:spcPct val="50000"/>
          </a:spcBef>
          <a:spcAft>
            <a:spcPct val="0"/>
          </a:spcAft>
          <a:buClrTx/>
          <a:buSzTx/>
          <a:buFontTx/>
          <a:buNone/>
          <a:tabLst/>
          <a:defRPr kumimoji="0" lang="en-US" sz="1600" b="0" i="0" u="none" strike="noStrike" cap="none" normalizeH="0" baseline="0" smtClean="0">
            <a:ln>
              <a:noFill/>
            </a:ln>
            <a:solidFill>
              <a:srgbClr val="000000"/>
            </a:solidFill>
            <a:effectLst/>
            <a:latin typeface="Arial" charset="0"/>
          </a:defRPr>
        </a:defPPr>
      </a:lstStyle>
    </a:lnDef>
    <a:txDef>
      <a:spPr>
        <a:noFill/>
      </a:spPr>
      <a:bodyPr wrap="square" rtlCol="0">
        <a:spAutoFit/>
      </a:bodyPr>
      <a:lstStyle>
        <a:defPPr algn="l">
          <a:spcBef>
            <a:spcPts val="0"/>
          </a:spcBef>
          <a:defRPr sz="1800" dirty="0" smtClean="0">
            <a:solidFill>
              <a:schemeClr val="tx1"/>
            </a:solidFill>
            <a:latin typeface="+mn-lt"/>
          </a:defRPr>
        </a:defPPr>
      </a:lstStyle>
    </a:tx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13">
        <a:dk1>
          <a:srgbClr val="000000"/>
        </a:dk1>
        <a:lt1>
          <a:srgbClr val="FFFFFF"/>
        </a:lt1>
        <a:dk2>
          <a:srgbClr val="0013C5"/>
        </a:dk2>
        <a:lt2>
          <a:srgbClr val="B2B2B2"/>
        </a:lt2>
        <a:accent1>
          <a:srgbClr val="B04359"/>
        </a:accent1>
        <a:accent2>
          <a:srgbClr val="006699"/>
        </a:accent2>
        <a:accent3>
          <a:srgbClr val="FFFFFF"/>
        </a:accent3>
        <a:accent4>
          <a:srgbClr val="000000"/>
        </a:accent4>
        <a:accent5>
          <a:srgbClr val="D4B0B5"/>
        </a:accent5>
        <a:accent6>
          <a:srgbClr val="005C8A"/>
        </a:accent6>
        <a:hlink>
          <a:srgbClr val="FFA432"/>
        </a:hlink>
        <a:folHlink>
          <a:srgbClr val="4FE37C"/>
        </a:folHlink>
      </a:clrScheme>
      <a:clrMap bg1="lt1" tx1="dk1" bg2="lt2" tx2="dk2" accent1="accent1" accent2="accent2" accent3="accent3" accent4="accent4" accent5="accent5" accent6="accent6" hlink="hlink" folHlink="folHlink"/>
    </a:extraClrScheme>
    <a:extraClrScheme>
      <a:clrScheme name="blank 14">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A432"/>
        </a:hlink>
        <a:folHlink>
          <a:srgbClr val="4FE37C"/>
        </a:folHlink>
      </a:clrScheme>
      <a:clrMap bg1="lt1" tx1="dk1" bg2="lt2" tx2="dk2" accent1="accent1" accent2="accent2" accent3="accent3" accent4="accent4" accent5="accent5" accent6="accent6" hlink="hlink" folHlink="folHlink"/>
    </a:extraClrScheme>
    <a:extraClrScheme>
      <a:clrScheme name="blank 15">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9933"/>
        </a:hlink>
        <a:folHlink>
          <a:srgbClr val="4FE37C"/>
        </a:folHlink>
      </a:clrScheme>
      <a:clrMap bg1="lt1" tx1="dk1" bg2="lt2" tx2="dk2" accent1="accent1" accent2="accent2" accent3="accent3" accent4="accent4" accent5="accent5" accent6="accent6" hlink="hlink" folHlink="folHlink"/>
    </a:extraClrScheme>
    <a:extraClrScheme>
      <a:clrScheme name="blank 16">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9933"/>
        </a:hlink>
        <a:folHlink>
          <a:srgbClr val="33CC33"/>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2022 PowerPoint TEMPLATE" id="{AC3EB8A7-0533-4E41-8C29-BC313BBF11E3}" vid="{5AB3CF1D-ADB8-F34F-A515-93C9EAB9EC9A}"/>
    </a:ext>
  </a:extLst>
</a:theme>
</file>

<file path=ppt/theme/theme2.xml><?xml version="1.0" encoding="utf-8"?>
<a:theme xmlns:a="http://schemas.openxmlformats.org/drawingml/2006/main" name="DARK MODE_2022 PowerPoint theme">
  <a:themeElements>
    <a:clrScheme name="Custom 2">
      <a:dk1>
        <a:srgbClr val="000000"/>
      </a:dk1>
      <a:lt1>
        <a:srgbClr val="FFFFFF"/>
      </a:lt1>
      <a:dk2>
        <a:srgbClr val="0043C8"/>
      </a:dk2>
      <a:lt2>
        <a:srgbClr val="929292"/>
      </a:lt2>
      <a:accent1>
        <a:srgbClr val="00B0F0"/>
      </a:accent1>
      <a:accent2>
        <a:srgbClr val="287A3D"/>
      </a:accent2>
      <a:accent3>
        <a:srgbClr val="F27B04"/>
      </a:accent3>
      <a:accent4>
        <a:srgbClr val="0070C0"/>
      </a:accent4>
      <a:accent5>
        <a:srgbClr val="C54343"/>
      </a:accent5>
      <a:accent6>
        <a:srgbClr val="2FC7C3"/>
      </a:accent6>
      <a:hlink>
        <a:srgbClr val="0070C0"/>
      </a:hlink>
      <a:folHlink>
        <a:srgbClr val="E05428"/>
      </a:folHlink>
    </a:clrScheme>
    <a:fontScheme name="EPRI 2019 PP Font Theme">
      <a:majorFont>
        <a:latin typeface="Century Gothic"/>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9525" cap="flat" cmpd="sng" algn="ctr">
          <a:solidFill>
            <a:schemeClr val="tx1"/>
          </a:solidFill>
          <a:prstDash val="solid"/>
          <a:round/>
          <a:headEnd type="none" w="med" len="med"/>
          <a:tailEnd type="none" w="med" len="med"/>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marR="0" algn="ctr" defTabSz="914400" rtl="0" eaLnBrk="0" fontAlgn="base" latinLnBrk="0" hangingPunct="0">
          <a:lnSpc>
            <a:spcPct val="100000"/>
          </a:lnSpc>
          <a:spcBef>
            <a:spcPts val="0"/>
          </a:spcBef>
          <a:spcAft>
            <a:spcPct val="0"/>
          </a:spcAft>
          <a:buClrTx/>
          <a:buSzTx/>
          <a:buFontTx/>
          <a:buNone/>
          <a:tabLst/>
          <a:defRPr kumimoji="0" sz="1800" b="0" i="0" u="none" strike="noStrike" cap="none" normalizeH="0" baseline="0" dirty="0">
            <a:ln>
              <a:noFill/>
            </a:ln>
            <a:solidFill>
              <a:schemeClr val="tx1"/>
            </a:solidFill>
            <a:effectLst/>
            <a:latin typeface="+mn-lt"/>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219075" marR="0" indent="-219075" algn="ctr" defTabSz="914400" rtl="0" eaLnBrk="0" fontAlgn="base" latinLnBrk="0" hangingPunct="0">
          <a:lnSpc>
            <a:spcPct val="100000"/>
          </a:lnSpc>
          <a:spcBef>
            <a:spcPct val="50000"/>
          </a:spcBef>
          <a:spcAft>
            <a:spcPct val="0"/>
          </a:spcAft>
          <a:buClrTx/>
          <a:buSzTx/>
          <a:buFontTx/>
          <a:buNone/>
          <a:tabLst/>
          <a:defRPr kumimoji="0" lang="en-US" sz="1600" b="0" i="0" u="none" strike="noStrike" cap="none" normalizeH="0" baseline="0" smtClean="0">
            <a:ln>
              <a:noFill/>
            </a:ln>
            <a:solidFill>
              <a:srgbClr val="000000"/>
            </a:solidFill>
            <a:effectLst/>
            <a:latin typeface="Arial" charset="0"/>
          </a:defRPr>
        </a:defPPr>
      </a:lstStyle>
    </a:lnDef>
    <a:txDef>
      <a:spPr>
        <a:noFill/>
      </a:spPr>
      <a:bodyPr wrap="square" rtlCol="0">
        <a:spAutoFit/>
      </a:bodyPr>
      <a:lstStyle>
        <a:defPPr algn="l">
          <a:spcBef>
            <a:spcPts val="0"/>
          </a:spcBef>
          <a:defRPr sz="1800" dirty="0" smtClean="0">
            <a:solidFill>
              <a:schemeClr val="tx1"/>
            </a:solidFill>
            <a:latin typeface="+mn-lt"/>
          </a:defRPr>
        </a:defPPr>
      </a:lstStyle>
    </a:tx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13">
        <a:dk1>
          <a:srgbClr val="000000"/>
        </a:dk1>
        <a:lt1>
          <a:srgbClr val="FFFFFF"/>
        </a:lt1>
        <a:dk2>
          <a:srgbClr val="0013C5"/>
        </a:dk2>
        <a:lt2>
          <a:srgbClr val="B2B2B2"/>
        </a:lt2>
        <a:accent1>
          <a:srgbClr val="B04359"/>
        </a:accent1>
        <a:accent2>
          <a:srgbClr val="006699"/>
        </a:accent2>
        <a:accent3>
          <a:srgbClr val="FFFFFF"/>
        </a:accent3>
        <a:accent4>
          <a:srgbClr val="000000"/>
        </a:accent4>
        <a:accent5>
          <a:srgbClr val="D4B0B5"/>
        </a:accent5>
        <a:accent6>
          <a:srgbClr val="005C8A"/>
        </a:accent6>
        <a:hlink>
          <a:srgbClr val="FFA432"/>
        </a:hlink>
        <a:folHlink>
          <a:srgbClr val="4FE37C"/>
        </a:folHlink>
      </a:clrScheme>
      <a:clrMap bg1="lt1" tx1="dk1" bg2="lt2" tx2="dk2" accent1="accent1" accent2="accent2" accent3="accent3" accent4="accent4" accent5="accent5" accent6="accent6" hlink="hlink" folHlink="folHlink"/>
    </a:extraClrScheme>
    <a:extraClrScheme>
      <a:clrScheme name="blank 14">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A432"/>
        </a:hlink>
        <a:folHlink>
          <a:srgbClr val="4FE37C"/>
        </a:folHlink>
      </a:clrScheme>
      <a:clrMap bg1="lt1" tx1="dk1" bg2="lt2" tx2="dk2" accent1="accent1" accent2="accent2" accent3="accent3" accent4="accent4" accent5="accent5" accent6="accent6" hlink="hlink" folHlink="folHlink"/>
    </a:extraClrScheme>
    <a:extraClrScheme>
      <a:clrScheme name="blank 15">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9933"/>
        </a:hlink>
        <a:folHlink>
          <a:srgbClr val="4FE37C"/>
        </a:folHlink>
      </a:clrScheme>
      <a:clrMap bg1="lt1" tx1="dk1" bg2="lt2" tx2="dk2" accent1="accent1" accent2="accent2" accent3="accent3" accent4="accent4" accent5="accent5" accent6="accent6" hlink="hlink" folHlink="folHlink"/>
    </a:extraClrScheme>
    <a:extraClrScheme>
      <a:clrScheme name="blank 16">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9933"/>
        </a:hlink>
        <a:folHlink>
          <a:srgbClr val="33CC33"/>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2022 PowerPoint TEMPLATE" id="{AC3EB8A7-0533-4E41-8C29-BC313BBF11E3}" vid="{128B097E-EB92-1C47-B960-23CD4C94368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Category xmlns="9d4eb815-23ed-48d9-b0c1-2b9ce0016f4e">EPRI PowerPoint Template</Category>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D67101F030D76349B9BDDCB7E839049A" ma:contentTypeVersion="1" ma:contentTypeDescription="Create a new document." ma:contentTypeScope="" ma:versionID="734fc11b70f2696fea1b768389187637">
  <xsd:schema xmlns:xsd="http://www.w3.org/2001/XMLSchema" xmlns:xs="http://www.w3.org/2001/XMLSchema" xmlns:p="http://schemas.microsoft.com/office/2006/metadata/properties" xmlns:ns2="9d4eb815-23ed-48d9-b0c1-2b9ce0016f4e" targetNamespace="http://schemas.microsoft.com/office/2006/metadata/properties" ma:root="true" ma:fieldsID="2b4a09c436e99444c649b2400fdb07dc" ns2:_="">
    <xsd:import namespace="9d4eb815-23ed-48d9-b0c1-2b9ce0016f4e"/>
    <xsd:element name="properties">
      <xsd:complexType>
        <xsd:sequence>
          <xsd:element name="documentManagement">
            <xsd:complexType>
              <xsd:all>
                <xsd:element ref="ns2: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4eb815-23ed-48d9-b0c1-2b9ce0016f4e" elementFormDefault="qualified">
    <xsd:import namespace="http://schemas.microsoft.com/office/2006/documentManagement/types"/>
    <xsd:import namespace="http://schemas.microsoft.com/office/infopath/2007/PartnerControls"/>
    <xsd:element name="Category" ma:index="8" nillable="true" ma:displayName="Category" ma:format="Dropdown" ma:internalName="Category">
      <xsd:simpleType>
        <xsd:restriction base="dms:Choice">
          <xsd:enumeration value="EPRI PowerPoint Template"/>
          <xsd:enumeration value="Design Templates"/>
          <xsd:enumeration value="EPRI Letterhead"/>
          <xsd:enumeration value="Events, Conferences, Meetings"/>
          <xsd:enumeration value="Miscellaneou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5521A8B-3986-40B6-95DF-B5A721DA9604}">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9d4eb815-23ed-48d9-b0c1-2b9ce0016f4e"/>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B9E07810-A7D8-4B3A-A78F-4052749F2489}">
  <ds:schemaRefs>
    <ds:schemaRef ds:uri="http://schemas.microsoft.com/sharepoint/v3/contenttype/forms"/>
  </ds:schemaRefs>
</ds:datastoreItem>
</file>

<file path=customXml/itemProps3.xml><?xml version="1.0" encoding="utf-8"?>
<ds:datastoreItem xmlns:ds="http://schemas.openxmlformats.org/officeDocument/2006/customXml" ds:itemID="{9F8FDBBD-CE4F-4A8C-8C02-158CA41BCB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4eb815-23ed-48d9-b0c1-2b9ce0016f4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2022 PowerPoint TEMPLATE</Template>
  <TotalTime>92</TotalTime>
  <Words>1294</Words>
  <Application>Microsoft Office PowerPoint</Application>
  <PresentationFormat>Breedbeeld</PresentationFormat>
  <Paragraphs>165</Paragraphs>
  <Slides>23</Slides>
  <Notes>14</Notes>
  <HiddenSlides>0</HiddenSlides>
  <MMClips>0</MMClips>
  <ScaleCrop>false</ScaleCrop>
  <HeadingPairs>
    <vt:vector size="6" baseType="variant">
      <vt:variant>
        <vt:lpstr>Gebruikte lettertypen</vt:lpstr>
      </vt:variant>
      <vt:variant>
        <vt:i4>6</vt:i4>
      </vt:variant>
      <vt:variant>
        <vt:lpstr>Thema</vt:lpstr>
      </vt:variant>
      <vt:variant>
        <vt:i4>2</vt:i4>
      </vt:variant>
      <vt:variant>
        <vt:lpstr>Diatitels</vt:lpstr>
      </vt:variant>
      <vt:variant>
        <vt:i4>23</vt:i4>
      </vt:variant>
    </vt:vector>
  </HeadingPairs>
  <TitlesOfParts>
    <vt:vector size="31" baseType="lpstr">
      <vt:lpstr>-apple-system</vt:lpstr>
      <vt:lpstr>Arial</vt:lpstr>
      <vt:lpstr>Calibri</vt:lpstr>
      <vt:lpstr>Calibri Light</vt:lpstr>
      <vt:lpstr>Century Gothic</vt:lpstr>
      <vt:lpstr>Wingdings</vt:lpstr>
      <vt:lpstr>2022 PowerPoint theme</vt:lpstr>
      <vt:lpstr>DARK MODE_2022 PowerPoint theme</vt:lpstr>
      <vt:lpstr>A functional reference architecture to accelerate open-source development of power system applications</vt:lpstr>
      <vt:lpstr>Agenda</vt:lpstr>
      <vt:lpstr>Benefits of the reference architecture for open-source development &amp; LF Energy</vt:lpstr>
      <vt:lpstr>What is a Reference Architecture</vt:lpstr>
      <vt:lpstr>What is a Functional Reference Architecture</vt:lpstr>
      <vt:lpstr>ArchiMate primer</vt:lpstr>
      <vt:lpstr>Reading the reference architecture A small example of SCADA and State Estimation </vt:lpstr>
      <vt:lpstr>High Level overview of the reference architecture</vt:lpstr>
      <vt:lpstr>Data Exchange Standards</vt:lpstr>
      <vt:lpstr>Contingency Analysis – a closer look</vt:lpstr>
      <vt:lpstr>Model demo</vt:lpstr>
      <vt:lpstr>Next Steps</vt:lpstr>
      <vt:lpstr>Appendix A: LF Energy Architecture Model installation </vt:lpstr>
      <vt:lpstr>Appendix B: LF Energy Architecture Metamodel</vt:lpstr>
      <vt:lpstr>Appendix C: LF Energy Architecture Model – Generic reference architecture  </vt:lpstr>
      <vt:lpstr>Appendix C: LF Energy Architecture Model - OpenSTEF </vt:lpstr>
      <vt:lpstr>Appendix C: LF Energy Architecture Model - SONGO </vt:lpstr>
      <vt:lpstr>Appendix C: LF Energy Architecture Model - PowSyBI  </vt:lpstr>
      <vt:lpstr>Appendix C: LF Energy Architecture Model - PowSyBI </vt:lpstr>
      <vt:lpstr>Appendix B: LF Energy Architecture Model </vt:lpstr>
      <vt:lpstr>PowerPoint-presentatie</vt:lpstr>
      <vt:lpstr>PowerPoint-presentatie</vt:lpstr>
      <vt:lpstr>PowerPoint-presentatie</vt:lpstr>
    </vt:vector>
  </TitlesOfParts>
  <Manager/>
  <Company>Electric Power Research Institute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Version 1.0</dc:subject>
  <dc:creator>Crimmins, Sean</dc:creator>
  <cp:keywords/>
  <dc:description>© 2022 Electric Power Research Institute, Inc. All rights reserved.</dc:description>
  <cp:lastModifiedBy>Jonas van den Bogaard</cp:lastModifiedBy>
  <cp:revision>13</cp:revision>
  <cp:lastPrinted>2014-11-24T20:31:07Z</cp:lastPrinted>
  <dcterms:created xsi:type="dcterms:W3CDTF">2022-01-20T01:56:17Z</dcterms:created>
  <dcterms:modified xsi:type="dcterms:W3CDTF">2022-04-25T08:33:14Z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0x010100D67101F030D76349B9BDDCB7E839049A</vt:lpwstr>
  </property>
</Properties>
</file>

<file path=docProps/thumbnail.jpeg>
</file>